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4"/>
  </p:notesMasterIdLst>
  <p:sldIdLst>
    <p:sldId id="256" r:id="rId2"/>
    <p:sldId id="257" r:id="rId3"/>
    <p:sldId id="258" r:id="rId4"/>
    <p:sldId id="259" r:id="rId5"/>
    <p:sldId id="260" r:id="rId6"/>
    <p:sldId id="261" r:id="rId7"/>
    <p:sldId id="277" r:id="rId8"/>
    <p:sldId id="289" r:id="rId9"/>
    <p:sldId id="262" r:id="rId10"/>
    <p:sldId id="263" r:id="rId11"/>
    <p:sldId id="281" r:id="rId12"/>
    <p:sldId id="282" r:id="rId13"/>
    <p:sldId id="283" r:id="rId14"/>
    <p:sldId id="285" r:id="rId15"/>
    <p:sldId id="286" r:id="rId16"/>
    <p:sldId id="287" r:id="rId17"/>
    <p:sldId id="264" r:id="rId18"/>
    <p:sldId id="265" r:id="rId19"/>
    <p:sldId id="266" r:id="rId20"/>
    <p:sldId id="267" r:id="rId21"/>
    <p:sldId id="268" r:id="rId22"/>
    <p:sldId id="280" r:id="rId23"/>
    <p:sldId id="269" r:id="rId24"/>
    <p:sldId id="270" r:id="rId25"/>
    <p:sldId id="271" r:id="rId26"/>
    <p:sldId id="272" r:id="rId27"/>
    <p:sldId id="288" r:id="rId28"/>
    <p:sldId id="273" r:id="rId29"/>
    <p:sldId id="274" r:id="rId30"/>
    <p:sldId id="275" r:id="rId31"/>
    <p:sldId id="276" r:id="rId32"/>
    <p:sldId id="27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5573C0-9C32-0957-B203-68B389DBBF13}" v="164" dt="2025-05-22T13:54:03.738"/>
    <p1510:client id="{30DC9EC3-0EFC-E120-9444-6D04D01B4D0C}" v="17" dt="2025-05-22T10:09:37.234"/>
    <p1510:client id="{69D734C7-3D05-03A4-5DBF-1B7E2A210F11}" v="50" dt="2025-05-22T12:53:28.005"/>
    <p1510:client id="{940186BF-83F5-4F4D-8BBC-1D96C04C2B94}" v="42" dt="2025-05-22T14:10:03.595"/>
    <p1510:client id="{A0039CFC-65D9-00CD-746A-9B53255E2E01}" v="35" dt="2025-05-22T11:17:14.113"/>
    <p1510:client id="{E852FF8E-2823-4D2E-A0FF-4EBE0F380831}" v="197" dt="2025-05-22T15:26:51.446"/>
    <p1510:client id="{F178ECEB-3374-0D03-A5B6-583765BF8AE8}" v="62" dt="2025-05-22T13:42:40.6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118" autoAdjust="0"/>
  </p:normalViewPr>
  <p:slideViewPr>
    <p:cSldViewPr snapToGrid="0">
      <p:cViewPr varScale="1">
        <p:scale>
          <a:sx n="61" d="100"/>
          <a:sy n="61" d="100"/>
        </p:scale>
        <p:origin x="1493"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B3B9DC-220A-4346-A060-A8AD2141630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E9B5CB-7E60-4EA3-876A-90E60243398B}">
      <dgm:prSet/>
      <dgm:spPr/>
      <dgm:t>
        <a:bodyPr/>
        <a:lstStyle/>
        <a:p>
          <a:r>
            <a:rPr lang="nb-NO"/>
            <a:t>Theme: Flight price aggregator</a:t>
          </a:r>
          <a:endParaRPr lang="en-US"/>
        </a:p>
      </dgm:t>
    </dgm:pt>
    <dgm:pt modelId="{70801484-2313-4234-A880-F25C8B7ECCD0}" type="parTrans" cxnId="{7FDCC568-6CE9-45DD-A8BE-5C23B92FB0FA}">
      <dgm:prSet/>
      <dgm:spPr/>
      <dgm:t>
        <a:bodyPr/>
        <a:lstStyle/>
        <a:p>
          <a:endParaRPr lang="en-US"/>
        </a:p>
      </dgm:t>
    </dgm:pt>
    <dgm:pt modelId="{AFB8F58E-F3B6-435D-A8AA-733914848821}" type="sibTrans" cxnId="{7FDCC568-6CE9-45DD-A8BE-5C23B92FB0FA}">
      <dgm:prSet/>
      <dgm:spPr/>
      <dgm:t>
        <a:bodyPr/>
        <a:lstStyle/>
        <a:p>
          <a:endParaRPr lang="en-US"/>
        </a:p>
      </dgm:t>
    </dgm:pt>
    <dgm:pt modelId="{DFF602F9-14C1-4D5C-8AAD-461C6CB8E0A9}">
      <dgm:prSet/>
      <dgm:spPr/>
      <dgm:t>
        <a:bodyPr/>
        <a:lstStyle/>
        <a:p>
          <a:r>
            <a:rPr lang="nb-NO"/>
            <a:t>Unified interface</a:t>
          </a:r>
          <a:endParaRPr lang="en-US"/>
        </a:p>
      </dgm:t>
    </dgm:pt>
    <dgm:pt modelId="{E9A3DEE4-0E14-4A61-8A7E-AB988D62DD63}" type="parTrans" cxnId="{BAD576E6-1FD2-494F-B77A-2596AA3F30ED}">
      <dgm:prSet/>
      <dgm:spPr/>
      <dgm:t>
        <a:bodyPr/>
        <a:lstStyle/>
        <a:p>
          <a:endParaRPr lang="en-US"/>
        </a:p>
      </dgm:t>
    </dgm:pt>
    <dgm:pt modelId="{7DED6887-D43E-4E09-B614-05AA69A19EBE}" type="sibTrans" cxnId="{BAD576E6-1FD2-494F-B77A-2596AA3F30ED}">
      <dgm:prSet/>
      <dgm:spPr/>
      <dgm:t>
        <a:bodyPr/>
        <a:lstStyle/>
        <a:p>
          <a:endParaRPr lang="en-US"/>
        </a:p>
      </dgm:t>
    </dgm:pt>
    <dgm:pt modelId="{7A98E8F1-9DC2-4AB4-A77A-BAC65FA625C2}">
      <dgm:prSet/>
      <dgm:spPr/>
      <dgm:t>
        <a:bodyPr/>
        <a:lstStyle/>
        <a:p>
          <a:r>
            <a:rPr lang="nb-NO"/>
            <a:t>Frontend and backend </a:t>
          </a:r>
          <a:endParaRPr lang="en-US"/>
        </a:p>
      </dgm:t>
    </dgm:pt>
    <dgm:pt modelId="{6C593EEF-FCFD-4FBD-8DA2-1A81237771AC}" type="parTrans" cxnId="{0C80C515-685D-4FFB-926E-85BC5C6F7444}">
      <dgm:prSet/>
      <dgm:spPr/>
      <dgm:t>
        <a:bodyPr/>
        <a:lstStyle/>
        <a:p>
          <a:endParaRPr lang="en-US"/>
        </a:p>
      </dgm:t>
    </dgm:pt>
    <dgm:pt modelId="{83744C3B-E64C-404C-BC33-17A94F6AECAE}" type="sibTrans" cxnId="{0C80C515-685D-4FFB-926E-85BC5C6F7444}">
      <dgm:prSet/>
      <dgm:spPr/>
      <dgm:t>
        <a:bodyPr/>
        <a:lstStyle/>
        <a:p>
          <a:endParaRPr lang="en-US"/>
        </a:p>
      </dgm:t>
    </dgm:pt>
    <dgm:pt modelId="{34781316-00F8-4D6D-81B2-CB35F7216390}" type="pres">
      <dgm:prSet presAssocID="{62B3B9DC-220A-4346-A060-A8AD21416302}" presName="root" presStyleCnt="0">
        <dgm:presLayoutVars>
          <dgm:dir/>
          <dgm:resizeHandles val="exact"/>
        </dgm:presLayoutVars>
      </dgm:prSet>
      <dgm:spPr/>
    </dgm:pt>
    <dgm:pt modelId="{24A999C2-FFC5-4A53-8F6F-7FE78AF0811F}" type="pres">
      <dgm:prSet presAssocID="{39E9B5CB-7E60-4EA3-876A-90E60243398B}" presName="compNode" presStyleCnt="0"/>
      <dgm:spPr/>
    </dgm:pt>
    <dgm:pt modelId="{441A9FD2-4841-439B-A9CF-CEA5A00974BE}" type="pres">
      <dgm:prSet presAssocID="{39E9B5CB-7E60-4EA3-876A-90E60243398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icopter"/>
        </a:ext>
      </dgm:extLst>
    </dgm:pt>
    <dgm:pt modelId="{0487A31D-49DD-4E20-98ED-7A5436C02DA5}" type="pres">
      <dgm:prSet presAssocID="{39E9B5CB-7E60-4EA3-876A-90E60243398B}" presName="spaceRect" presStyleCnt="0"/>
      <dgm:spPr/>
    </dgm:pt>
    <dgm:pt modelId="{7CF653AF-1678-49C1-88AA-7CD44A83E656}" type="pres">
      <dgm:prSet presAssocID="{39E9B5CB-7E60-4EA3-876A-90E60243398B}" presName="textRect" presStyleLbl="revTx" presStyleIdx="0" presStyleCnt="3">
        <dgm:presLayoutVars>
          <dgm:chMax val="1"/>
          <dgm:chPref val="1"/>
        </dgm:presLayoutVars>
      </dgm:prSet>
      <dgm:spPr/>
    </dgm:pt>
    <dgm:pt modelId="{97BCF363-44BD-4700-9839-A32F41A26036}" type="pres">
      <dgm:prSet presAssocID="{AFB8F58E-F3B6-435D-A8AA-733914848821}" presName="sibTrans" presStyleCnt="0"/>
      <dgm:spPr/>
    </dgm:pt>
    <dgm:pt modelId="{3145870D-CCB3-4970-A502-F178301A8945}" type="pres">
      <dgm:prSet presAssocID="{DFF602F9-14C1-4D5C-8AAD-461C6CB8E0A9}" presName="compNode" presStyleCnt="0"/>
      <dgm:spPr/>
    </dgm:pt>
    <dgm:pt modelId="{B1D4B58F-683E-4168-8132-626CF54B63E1}" type="pres">
      <dgm:prSet presAssocID="{DFF602F9-14C1-4D5C-8AAD-461C6CB8E0A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A97E320B-0D38-4752-8F73-854A62796421}" type="pres">
      <dgm:prSet presAssocID="{DFF602F9-14C1-4D5C-8AAD-461C6CB8E0A9}" presName="spaceRect" presStyleCnt="0"/>
      <dgm:spPr/>
    </dgm:pt>
    <dgm:pt modelId="{1DEEFFB2-B1D4-4859-8A25-B1FE0FC2F3CF}" type="pres">
      <dgm:prSet presAssocID="{DFF602F9-14C1-4D5C-8AAD-461C6CB8E0A9}" presName="textRect" presStyleLbl="revTx" presStyleIdx="1" presStyleCnt="3">
        <dgm:presLayoutVars>
          <dgm:chMax val="1"/>
          <dgm:chPref val="1"/>
        </dgm:presLayoutVars>
      </dgm:prSet>
      <dgm:spPr/>
    </dgm:pt>
    <dgm:pt modelId="{F2A09635-653A-493E-BCC5-EFA2FE572F5C}" type="pres">
      <dgm:prSet presAssocID="{7DED6887-D43E-4E09-B614-05AA69A19EBE}" presName="sibTrans" presStyleCnt="0"/>
      <dgm:spPr/>
    </dgm:pt>
    <dgm:pt modelId="{884EB573-A53F-4B16-9C06-EE639098885B}" type="pres">
      <dgm:prSet presAssocID="{7A98E8F1-9DC2-4AB4-A77A-BAC65FA625C2}" presName="compNode" presStyleCnt="0"/>
      <dgm:spPr/>
    </dgm:pt>
    <dgm:pt modelId="{76257F2B-3E1D-4631-9917-472E21ED2638}" type="pres">
      <dgm:prSet presAssocID="{7A98E8F1-9DC2-4AB4-A77A-BAC65FA625C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EB501BAB-F87C-479F-A714-321AD93FD853}" type="pres">
      <dgm:prSet presAssocID="{7A98E8F1-9DC2-4AB4-A77A-BAC65FA625C2}" presName="spaceRect" presStyleCnt="0"/>
      <dgm:spPr/>
    </dgm:pt>
    <dgm:pt modelId="{051E68B1-A3A6-4783-B974-F6225B5756EB}" type="pres">
      <dgm:prSet presAssocID="{7A98E8F1-9DC2-4AB4-A77A-BAC65FA625C2}" presName="textRect" presStyleLbl="revTx" presStyleIdx="2" presStyleCnt="3">
        <dgm:presLayoutVars>
          <dgm:chMax val="1"/>
          <dgm:chPref val="1"/>
        </dgm:presLayoutVars>
      </dgm:prSet>
      <dgm:spPr/>
    </dgm:pt>
  </dgm:ptLst>
  <dgm:cxnLst>
    <dgm:cxn modelId="{0C80C515-685D-4FFB-926E-85BC5C6F7444}" srcId="{62B3B9DC-220A-4346-A060-A8AD21416302}" destId="{7A98E8F1-9DC2-4AB4-A77A-BAC65FA625C2}" srcOrd="2" destOrd="0" parTransId="{6C593EEF-FCFD-4FBD-8DA2-1A81237771AC}" sibTransId="{83744C3B-E64C-404C-BC33-17A94F6AECAE}"/>
    <dgm:cxn modelId="{A73DF52B-EB4F-4104-9AC1-FBBE00DBEF5A}" type="presOf" srcId="{DFF602F9-14C1-4D5C-8AAD-461C6CB8E0A9}" destId="{1DEEFFB2-B1D4-4859-8A25-B1FE0FC2F3CF}" srcOrd="0" destOrd="0" presId="urn:microsoft.com/office/officeart/2018/2/layout/IconLabelList"/>
    <dgm:cxn modelId="{5A0A5462-89CC-425D-BB2A-6E46CA0708A4}" type="presOf" srcId="{62B3B9DC-220A-4346-A060-A8AD21416302}" destId="{34781316-00F8-4D6D-81B2-CB35F7216390}" srcOrd="0" destOrd="0" presId="urn:microsoft.com/office/officeart/2018/2/layout/IconLabelList"/>
    <dgm:cxn modelId="{7FDCC568-6CE9-45DD-A8BE-5C23B92FB0FA}" srcId="{62B3B9DC-220A-4346-A060-A8AD21416302}" destId="{39E9B5CB-7E60-4EA3-876A-90E60243398B}" srcOrd="0" destOrd="0" parTransId="{70801484-2313-4234-A880-F25C8B7ECCD0}" sibTransId="{AFB8F58E-F3B6-435D-A8AA-733914848821}"/>
    <dgm:cxn modelId="{E7869A4F-CFFD-4FBF-88AE-980F422160B4}" type="presOf" srcId="{7A98E8F1-9DC2-4AB4-A77A-BAC65FA625C2}" destId="{051E68B1-A3A6-4783-B974-F6225B5756EB}" srcOrd="0" destOrd="0" presId="urn:microsoft.com/office/officeart/2018/2/layout/IconLabelList"/>
    <dgm:cxn modelId="{BAD576E6-1FD2-494F-B77A-2596AA3F30ED}" srcId="{62B3B9DC-220A-4346-A060-A8AD21416302}" destId="{DFF602F9-14C1-4D5C-8AAD-461C6CB8E0A9}" srcOrd="1" destOrd="0" parTransId="{E9A3DEE4-0E14-4A61-8A7E-AB988D62DD63}" sibTransId="{7DED6887-D43E-4E09-B614-05AA69A19EBE}"/>
    <dgm:cxn modelId="{F684E5F5-315C-48F0-BFB4-D04F2EA71D74}" type="presOf" srcId="{39E9B5CB-7E60-4EA3-876A-90E60243398B}" destId="{7CF653AF-1678-49C1-88AA-7CD44A83E656}" srcOrd="0" destOrd="0" presId="urn:microsoft.com/office/officeart/2018/2/layout/IconLabelList"/>
    <dgm:cxn modelId="{CC530DCC-C0E5-4076-A203-6009D38F213D}" type="presParOf" srcId="{34781316-00F8-4D6D-81B2-CB35F7216390}" destId="{24A999C2-FFC5-4A53-8F6F-7FE78AF0811F}" srcOrd="0" destOrd="0" presId="urn:microsoft.com/office/officeart/2018/2/layout/IconLabelList"/>
    <dgm:cxn modelId="{006F91DC-7593-43E4-9F49-E911AEE4F346}" type="presParOf" srcId="{24A999C2-FFC5-4A53-8F6F-7FE78AF0811F}" destId="{441A9FD2-4841-439B-A9CF-CEA5A00974BE}" srcOrd="0" destOrd="0" presId="urn:microsoft.com/office/officeart/2018/2/layout/IconLabelList"/>
    <dgm:cxn modelId="{E026CB08-B75B-4311-AF8A-C0A1F86BD06A}" type="presParOf" srcId="{24A999C2-FFC5-4A53-8F6F-7FE78AF0811F}" destId="{0487A31D-49DD-4E20-98ED-7A5436C02DA5}" srcOrd="1" destOrd="0" presId="urn:microsoft.com/office/officeart/2018/2/layout/IconLabelList"/>
    <dgm:cxn modelId="{852AC3FA-10FF-4315-AC07-BD7B995334CB}" type="presParOf" srcId="{24A999C2-FFC5-4A53-8F6F-7FE78AF0811F}" destId="{7CF653AF-1678-49C1-88AA-7CD44A83E656}" srcOrd="2" destOrd="0" presId="urn:microsoft.com/office/officeart/2018/2/layout/IconLabelList"/>
    <dgm:cxn modelId="{D5B13F9B-0BAD-4A1C-9985-A35E8F943B05}" type="presParOf" srcId="{34781316-00F8-4D6D-81B2-CB35F7216390}" destId="{97BCF363-44BD-4700-9839-A32F41A26036}" srcOrd="1" destOrd="0" presId="urn:microsoft.com/office/officeart/2018/2/layout/IconLabelList"/>
    <dgm:cxn modelId="{67AC3D73-F07A-4510-B808-43CB8D68EA8F}" type="presParOf" srcId="{34781316-00F8-4D6D-81B2-CB35F7216390}" destId="{3145870D-CCB3-4970-A502-F178301A8945}" srcOrd="2" destOrd="0" presId="urn:microsoft.com/office/officeart/2018/2/layout/IconLabelList"/>
    <dgm:cxn modelId="{E185D950-7542-4AAB-8F5D-7C7A8F0F2ADD}" type="presParOf" srcId="{3145870D-CCB3-4970-A502-F178301A8945}" destId="{B1D4B58F-683E-4168-8132-626CF54B63E1}" srcOrd="0" destOrd="0" presId="urn:microsoft.com/office/officeart/2018/2/layout/IconLabelList"/>
    <dgm:cxn modelId="{BD0136B0-E0B4-4245-9C09-4AE47B5541B7}" type="presParOf" srcId="{3145870D-CCB3-4970-A502-F178301A8945}" destId="{A97E320B-0D38-4752-8F73-854A62796421}" srcOrd="1" destOrd="0" presId="urn:microsoft.com/office/officeart/2018/2/layout/IconLabelList"/>
    <dgm:cxn modelId="{DCEC0ECA-97D5-45A6-AB89-C86C1EB964D2}" type="presParOf" srcId="{3145870D-CCB3-4970-A502-F178301A8945}" destId="{1DEEFFB2-B1D4-4859-8A25-B1FE0FC2F3CF}" srcOrd="2" destOrd="0" presId="urn:microsoft.com/office/officeart/2018/2/layout/IconLabelList"/>
    <dgm:cxn modelId="{26389A18-6D0D-4350-8590-FEFB556BD33B}" type="presParOf" srcId="{34781316-00F8-4D6D-81B2-CB35F7216390}" destId="{F2A09635-653A-493E-BCC5-EFA2FE572F5C}" srcOrd="3" destOrd="0" presId="urn:microsoft.com/office/officeart/2018/2/layout/IconLabelList"/>
    <dgm:cxn modelId="{B81C4CA7-3337-443C-8BD9-82B67D3405D0}" type="presParOf" srcId="{34781316-00F8-4D6D-81B2-CB35F7216390}" destId="{884EB573-A53F-4B16-9C06-EE639098885B}" srcOrd="4" destOrd="0" presId="urn:microsoft.com/office/officeart/2018/2/layout/IconLabelList"/>
    <dgm:cxn modelId="{87709391-369A-4CA3-A148-2F7931F29670}" type="presParOf" srcId="{884EB573-A53F-4B16-9C06-EE639098885B}" destId="{76257F2B-3E1D-4631-9917-472E21ED2638}" srcOrd="0" destOrd="0" presId="urn:microsoft.com/office/officeart/2018/2/layout/IconLabelList"/>
    <dgm:cxn modelId="{DAF05C09-E232-4D5E-BCBA-03E65EB753CD}" type="presParOf" srcId="{884EB573-A53F-4B16-9C06-EE639098885B}" destId="{EB501BAB-F87C-479F-A714-321AD93FD853}" srcOrd="1" destOrd="0" presId="urn:microsoft.com/office/officeart/2018/2/layout/IconLabelList"/>
    <dgm:cxn modelId="{A8652802-1169-4C52-B3A3-D58B79C9B8BC}" type="presParOf" srcId="{884EB573-A53F-4B16-9C06-EE639098885B}" destId="{051E68B1-A3A6-4783-B974-F6225B5756EB}"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06FE1E-0587-47B0-A47B-8C1E6E2AA6EC}"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8D0027E4-EEDC-4BF9-8673-77B9F285EF04}">
      <dgm:prSet/>
      <dgm:spPr/>
      <dgm:t>
        <a:bodyPr/>
        <a:lstStyle/>
        <a:p>
          <a:r>
            <a:rPr lang="nb-NO"/>
            <a:t>Agile development</a:t>
          </a:r>
          <a:endParaRPr lang="en-US"/>
        </a:p>
      </dgm:t>
    </dgm:pt>
    <dgm:pt modelId="{15BEDF15-C083-41AB-B22E-82109C841CBE}" type="parTrans" cxnId="{0A7FE753-4F93-45A9-B4C8-8FFD0E75C467}">
      <dgm:prSet/>
      <dgm:spPr/>
      <dgm:t>
        <a:bodyPr/>
        <a:lstStyle/>
        <a:p>
          <a:endParaRPr lang="en-US"/>
        </a:p>
      </dgm:t>
    </dgm:pt>
    <dgm:pt modelId="{B71EE9A0-27B8-4DF6-84F5-88379E98322F}" type="sibTrans" cxnId="{0A7FE753-4F93-45A9-B4C8-8FFD0E75C467}">
      <dgm:prSet/>
      <dgm:spPr/>
      <dgm:t>
        <a:bodyPr/>
        <a:lstStyle/>
        <a:p>
          <a:endParaRPr lang="en-US"/>
        </a:p>
      </dgm:t>
    </dgm:pt>
    <dgm:pt modelId="{2AE6E920-7E57-4C86-8927-9CF6A9C3A97C}">
      <dgm:prSet/>
      <dgm:spPr/>
      <dgm:t>
        <a:bodyPr/>
        <a:lstStyle/>
        <a:p>
          <a:r>
            <a:rPr lang="nb-NO"/>
            <a:t>2 week sprints</a:t>
          </a:r>
          <a:endParaRPr lang="en-US"/>
        </a:p>
      </dgm:t>
    </dgm:pt>
    <dgm:pt modelId="{9B3231ED-CCBE-4A53-8758-5030C45D0EDB}" type="parTrans" cxnId="{648D5A03-2376-4724-B6A4-CED78F0C5AC1}">
      <dgm:prSet/>
      <dgm:spPr/>
      <dgm:t>
        <a:bodyPr/>
        <a:lstStyle/>
        <a:p>
          <a:endParaRPr lang="en-US"/>
        </a:p>
      </dgm:t>
    </dgm:pt>
    <dgm:pt modelId="{21067D33-AE9D-4A98-B73F-7D02E54632D9}" type="sibTrans" cxnId="{648D5A03-2376-4724-B6A4-CED78F0C5AC1}">
      <dgm:prSet/>
      <dgm:spPr/>
      <dgm:t>
        <a:bodyPr/>
        <a:lstStyle/>
        <a:p>
          <a:endParaRPr lang="en-US"/>
        </a:p>
      </dgm:t>
    </dgm:pt>
    <dgm:pt modelId="{687DD0E1-5A38-4511-B9A8-5C174A92DB0E}">
      <dgm:prSet/>
      <dgm:spPr/>
      <dgm:t>
        <a:bodyPr/>
        <a:lstStyle/>
        <a:p>
          <a:r>
            <a:rPr lang="nb-NO"/>
            <a:t>Physical meeting</a:t>
          </a:r>
          <a:endParaRPr lang="en-US"/>
        </a:p>
      </dgm:t>
    </dgm:pt>
    <dgm:pt modelId="{AB2F3D41-67CD-41CC-B0A8-C868C235ED6D}" type="parTrans" cxnId="{1C98CC2F-BBF2-4065-89B6-9A5FB340E91C}">
      <dgm:prSet/>
      <dgm:spPr/>
      <dgm:t>
        <a:bodyPr/>
        <a:lstStyle/>
        <a:p>
          <a:endParaRPr lang="en-US"/>
        </a:p>
      </dgm:t>
    </dgm:pt>
    <dgm:pt modelId="{21734CDB-02DC-4144-A052-9B6D5A44DB23}" type="sibTrans" cxnId="{1C98CC2F-BBF2-4065-89B6-9A5FB340E91C}">
      <dgm:prSet/>
      <dgm:spPr/>
      <dgm:t>
        <a:bodyPr/>
        <a:lstStyle/>
        <a:p>
          <a:endParaRPr lang="en-US"/>
        </a:p>
      </dgm:t>
    </dgm:pt>
    <dgm:pt modelId="{0C324E5C-58BB-430D-A749-170B3DC185FC}">
      <dgm:prSet/>
      <dgm:spPr/>
      <dgm:t>
        <a:bodyPr/>
        <a:lstStyle/>
        <a:p>
          <a:r>
            <a:rPr lang="nb-NO"/>
            <a:t>Roles</a:t>
          </a:r>
          <a:endParaRPr lang="en-US"/>
        </a:p>
      </dgm:t>
    </dgm:pt>
    <dgm:pt modelId="{34BE8FA3-D8C9-45B6-AFF8-D43C2614343D}" type="parTrans" cxnId="{73145861-8352-44D1-9C6B-15DDD81FA0E9}">
      <dgm:prSet/>
      <dgm:spPr/>
      <dgm:t>
        <a:bodyPr/>
        <a:lstStyle/>
        <a:p>
          <a:endParaRPr lang="en-US"/>
        </a:p>
      </dgm:t>
    </dgm:pt>
    <dgm:pt modelId="{52D56B4D-6E5B-46F0-B27B-DF021D17F5FE}" type="sibTrans" cxnId="{73145861-8352-44D1-9C6B-15DDD81FA0E9}">
      <dgm:prSet/>
      <dgm:spPr/>
      <dgm:t>
        <a:bodyPr/>
        <a:lstStyle/>
        <a:p>
          <a:endParaRPr lang="en-US"/>
        </a:p>
      </dgm:t>
    </dgm:pt>
    <dgm:pt modelId="{5255A04F-38DB-403D-ACD9-9F497320FB27}">
      <dgm:prSet/>
      <dgm:spPr/>
      <dgm:t>
        <a:bodyPr/>
        <a:lstStyle/>
        <a:p>
          <a:r>
            <a:rPr lang="nb-NO"/>
            <a:t>1 Repository</a:t>
          </a:r>
          <a:endParaRPr lang="en-US"/>
        </a:p>
      </dgm:t>
    </dgm:pt>
    <dgm:pt modelId="{EFE8CE3B-C02D-491F-97D4-24DF0DC30F9F}" type="parTrans" cxnId="{570269C8-352C-418A-B5FA-D79F3A7C4967}">
      <dgm:prSet/>
      <dgm:spPr/>
      <dgm:t>
        <a:bodyPr/>
        <a:lstStyle/>
        <a:p>
          <a:endParaRPr lang="en-US"/>
        </a:p>
      </dgm:t>
    </dgm:pt>
    <dgm:pt modelId="{4130EE9B-2CD2-4045-A8EA-20367489CB57}" type="sibTrans" cxnId="{570269C8-352C-418A-B5FA-D79F3A7C4967}">
      <dgm:prSet/>
      <dgm:spPr/>
      <dgm:t>
        <a:bodyPr/>
        <a:lstStyle/>
        <a:p>
          <a:endParaRPr lang="en-US"/>
        </a:p>
      </dgm:t>
    </dgm:pt>
    <dgm:pt modelId="{E3C9E3AC-F2BC-4099-92EF-E4AB03A807DB}" type="pres">
      <dgm:prSet presAssocID="{7006FE1E-0587-47B0-A47B-8C1E6E2AA6EC}" presName="linear" presStyleCnt="0">
        <dgm:presLayoutVars>
          <dgm:animLvl val="lvl"/>
          <dgm:resizeHandles val="exact"/>
        </dgm:presLayoutVars>
      </dgm:prSet>
      <dgm:spPr/>
    </dgm:pt>
    <dgm:pt modelId="{83EBC656-0F70-405B-B4DF-856910C828C5}" type="pres">
      <dgm:prSet presAssocID="{8D0027E4-EEDC-4BF9-8673-77B9F285EF04}" presName="parentText" presStyleLbl="node1" presStyleIdx="0" presStyleCnt="5">
        <dgm:presLayoutVars>
          <dgm:chMax val="0"/>
          <dgm:bulletEnabled val="1"/>
        </dgm:presLayoutVars>
      </dgm:prSet>
      <dgm:spPr/>
    </dgm:pt>
    <dgm:pt modelId="{BBBCBFFE-D8C8-45BA-94C3-2CB489FB354F}" type="pres">
      <dgm:prSet presAssocID="{B71EE9A0-27B8-4DF6-84F5-88379E98322F}" presName="spacer" presStyleCnt="0"/>
      <dgm:spPr/>
    </dgm:pt>
    <dgm:pt modelId="{F8F2F705-6CED-4436-840A-4102E7D95D03}" type="pres">
      <dgm:prSet presAssocID="{2AE6E920-7E57-4C86-8927-9CF6A9C3A97C}" presName="parentText" presStyleLbl="node1" presStyleIdx="1" presStyleCnt="5">
        <dgm:presLayoutVars>
          <dgm:chMax val="0"/>
          <dgm:bulletEnabled val="1"/>
        </dgm:presLayoutVars>
      </dgm:prSet>
      <dgm:spPr/>
    </dgm:pt>
    <dgm:pt modelId="{1C4CC960-F5BF-44B5-BC97-D4CBF5A17D19}" type="pres">
      <dgm:prSet presAssocID="{21067D33-AE9D-4A98-B73F-7D02E54632D9}" presName="spacer" presStyleCnt="0"/>
      <dgm:spPr/>
    </dgm:pt>
    <dgm:pt modelId="{4DCCDF39-C674-45C0-A605-779AD2321A1C}" type="pres">
      <dgm:prSet presAssocID="{687DD0E1-5A38-4511-B9A8-5C174A92DB0E}" presName="parentText" presStyleLbl="node1" presStyleIdx="2" presStyleCnt="5">
        <dgm:presLayoutVars>
          <dgm:chMax val="0"/>
          <dgm:bulletEnabled val="1"/>
        </dgm:presLayoutVars>
      </dgm:prSet>
      <dgm:spPr/>
    </dgm:pt>
    <dgm:pt modelId="{C13B74D9-6675-41D0-A887-51C708445591}" type="pres">
      <dgm:prSet presAssocID="{21734CDB-02DC-4144-A052-9B6D5A44DB23}" presName="spacer" presStyleCnt="0"/>
      <dgm:spPr/>
    </dgm:pt>
    <dgm:pt modelId="{27B043C6-2AC5-4204-B10A-3C7E98A77D50}" type="pres">
      <dgm:prSet presAssocID="{0C324E5C-58BB-430D-A749-170B3DC185FC}" presName="parentText" presStyleLbl="node1" presStyleIdx="3" presStyleCnt="5">
        <dgm:presLayoutVars>
          <dgm:chMax val="0"/>
          <dgm:bulletEnabled val="1"/>
        </dgm:presLayoutVars>
      </dgm:prSet>
      <dgm:spPr/>
    </dgm:pt>
    <dgm:pt modelId="{44A66F9D-8EEE-4AED-9634-1A4B521BBF27}" type="pres">
      <dgm:prSet presAssocID="{52D56B4D-6E5B-46F0-B27B-DF021D17F5FE}" presName="spacer" presStyleCnt="0"/>
      <dgm:spPr/>
    </dgm:pt>
    <dgm:pt modelId="{6DCCB76F-6700-4A20-9AC0-8053A605F773}" type="pres">
      <dgm:prSet presAssocID="{5255A04F-38DB-403D-ACD9-9F497320FB27}" presName="parentText" presStyleLbl="node1" presStyleIdx="4" presStyleCnt="5">
        <dgm:presLayoutVars>
          <dgm:chMax val="0"/>
          <dgm:bulletEnabled val="1"/>
        </dgm:presLayoutVars>
      </dgm:prSet>
      <dgm:spPr/>
    </dgm:pt>
  </dgm:ptLst>
  <dgm:cxnLst>
    <dgm:cxn modelId="{648D5A03-2376-4724-B6A4-CED78F0C5AC1}" srcId="{7006FE1E-0587-47B0-A47B-8C1E6E2AA6EC}" destId="{2AE6E920-7E57-4C86-8927-9CF6A9C3A97C}" srcOrd="1" destOrd="0" parTransId="{9B3231ED-CCBE-4A53-8758-5030C45D0EDB}" sibTransId="{21067D33-AE9D-4A98-B73F-7D02E54632D9}"/>
    <dgm:cxn modelId="{4478F11F-D13B-43AA-B3CA-DE139822FF90}" type="presOf" srcId="{687DD0E1-5A38-4511-B9A8-5C174A92DB0E}" destId="{4DCCDF39-C674-45C0-A605-779AD2321A1C}" srcOrd="0" destOrd="0" presId="urn:microsoft.com/office/officeart/2005/8/layout/vList2"/>
    <dgm:cxn modelId="{1C98CC2F-BBF2-4065-89B6-9A5FB340E91C}" srcId="{7006FE1E-0587-47B0-A47B-8C1E6E2AA6EC}" destId="{687DD0E1-5A38-4511-B9A8-5C174A92DB0E}" srcOrd="2" destOrd="0" parTransId="{AB2F3D41-67CD-41CC-B0A8-C868C235ED6D}" sibTransId="{21734CDB-02DC-4144-A052-9B6D5A44DB23}"/>
    <dgm:cxn modelId="{73145861-8352-44D1-9C6B-15DDD81FA0E9}" srcId="{7006FE1E-0587-47B0-A47B-8C1E6E2AA6EC}" destId="{0C324E5C-58BB-430D-A749-170B3DC185FC}" srcOrd="3" destOrd="0" parTransId="{34BE8FA3-D8C9-45B6-AFF8-D43C2614343D}" sibTransId="{52D56B4D-6E5B-46F0-B27B-DF021D17F5FE}"/>
    <dgm:cxn modelId="{76D58E6C-4DE4-4B07-94A0-49FB462E4FFE}" type="presOf" srcId="{2AE6E920-7E57-4C86-8927-9CF6A9C3A97C}" destId="{F8F2F705-6CED-4436-840A-4102E7D95D03}" srcOrd="0" destOrd="0" presId="urn:microsoft.com/office/officeart/2005/8/layout/vList2"/>
    <dgm:cxn modelId="{0A7FE753-4F93-45A9-B4C8-8FFD0E75C467}" srcId="{7006FE1E-0587-47B0-A47B-8C1E6E2AA6EC}" destId="{8D0027E4-EEDC-4BF9-8673-77B9F285EF04}" srcOrd="0" destOrd="0" parTransId="{15BEDF15-C083-41AB-B22E-82109C841CBE}" sibTransId="{B71EE9A0-27B8-4DF6-84F5-88379E98322F}"/>
    <dgm:cxn modelId="{966F9E90-90DB-4168-B788-AEBC3DF85557}" type="presOf" srcId="{7006FE1E-0587-47B0-A47B-8C1E6E2AA6EC}" destId="{E3C9E3AC-F2BC-4099-92EF-E4AB03A807DB}" srcOrd="0" destOrd="0" presId="urn:microsoft.com/office/officeart/2005/8/layout/vList2"/>
    <dgm:cxn modelId="{261307A5-C15D-442F-9534-180F9B2BBD6D}" type="presOf" srcId="{0C324E5C-58BB-430D-A749-170B3DC185FC}" destId="{27B043C6-2AC5-4204-B10A-3C7E98A77D50}" srcOrd="0" destOrd="0" presId="urn:microsoft.com/office/officeart/2005/8/layout/vList2"/>
    <dgm:cxn modelId="{75FC84B5-7485-4CB0-A589-1D060645254A}" type="presOf" srcId="{8D0027E4-EEDC-4BF9-8673-77B9F285EF04}" destId="{83EBC656-0F70-405B-B4DF-856910C828C5}" srcOrd="0" destOrd="0" presId="urn:microsoft.com/office/officeart/2005/8/layout/vList2"/>
    <dgm:cxn modelId="{570269C8-352C-418A-B5FA-D79F3A7C4967}" srcId="{7006FE1E-0587-47B0-A47B-8C1E6E2AA6EC}" destId="{5255A04F-38DB-403D-ACD9-9F497320FB27}" srcOrd="4" destOrd="0" parTransId="{EFE8CE3B-C02D-491F-97D4-24DF0DC30F9F}" sibTransId="{4130EE9B-2CD2-4045-A8EA-20367489CB57}"/>
    <dgm:cxn modelId="{97EFC0DC-AF69-450A-8487-0B2C1D1F550F}" type="presOf" srcId="{5255A04F-38DB-403D-ACD9-9F497320FB27}" destId="{6DCCB76F-6700-4A20-9AC0-8053A605F773}" srcOrd="0" destOrd="0" presId="urn:microsoft.com/office/officeart/2005/8/layout/vList2"/>
    <dgm:cxn modelId="{3D5A0406-2269-478B-B385-921150B801FB}" type="presParOf" srcId="{E3C9E3AC-F2BC-4099-92EF-E4AB03A807DB}" destId="{83EBC656-0F70-405B-B4DF-856910C828C5}" srcOrd="0" destOrd="0" presId="urn:microsoft.com/office/officeart/2005/8/layout/vList2"/>
    <dgm:cxn modelId="{1E16FDF4-2891-4666-A148-F29CFA5F15A4}" type="presParOf" srcId="{E3C9E3AC-F2BC-4099-92EF-E4AB03A807DB}" destId="{BBBCBFFE-D8C8-45BA-94C3-2CB489FB354F}" srcOrd="1" destOrd="0" presId="urn:microsoft.com/office/officeart/2005/8/layout/vList2"/>
    <dgm:cxn modelId="{97626FF8-9887-4297-8D74-8A98B668E744}" type="presParOf" srcId="{E3C9E3AC-F2BC-4099-92EF-E4AB03A807DB}" destId="{F8F2F705-6CED-4436-840A-4102E7D95D03}" srcOrd="2" destOrd="0" presId="urn:microsoft.com/office/officeart/2005/8/layout/vList2"/>
    <dgm:cxn modelId="{91CD82E9-15C9-4A0C-9BF6-8A1BD722F6BC}" type="presParOf" srcId="{E3C9E3AC-F2BC-4099-92EF-E4AB03A807DB}" destId="{1C4CC960-F5BF-44B5-BC97-D4CBF5A17D19}" srcOrd="3" destOrd="0" presId="urn:microsoft.com/office/officeart/2005/8/layout/vList2"/>
    <dgm:cxn modelId="{D4F86A84-BCCA-4660-8DE8-4CA9F0FED3BB}" type="presParOf" srcId="{E3C9E3AC-F2BC-4099-92EF-E4AB03A807DB}" destId="{4DCCDF39-C674-45C0-A605-779AD2321A1C}" srcOrd="4" destOrd="0" presId="urn:microsoft.com/office/officeart/2005/8/layout/vList2"/>
    <dgm:cxn modelId="{2C8A297E-E363-4FDC-AC31-E7F5B4AB606E}" type="presParOf" srcId="{E3C9E3AC-F2BC-4099-92EF-E4AB03A807DB}" destId="{C13B74D9-6675-41D0-A887-51C708445591}" srcOrd="5" destOrd="0" presId="urn:microsoft.com/office/officeart/2005/8/layout/vList2"/>
    <dgm:cxn modelId="{ED7E15F0-31A6-4795-95FB-4920279B6F4D}" type="presParOf" srcId="{E3C9E3AC-F2BC-4099-92EF-E4AB03A807DB}" destId="{27B043C6-2AC5-4204-B10A-3C7E98A77D50}" srcOrd="6" destOrd="0" presId="urn:microsoft.com/office/officeart/2005/8/layout/vList2"/>
    <dgm:cxn modelId="{6220C8AC-0696-4160-B9F6-3BF5B20CF583}" type="presParOf" srcId="{E3C9E3AC-F2BC-4099-92EF-E4AB03A807DB}" destId="{44A66F9D-8EEE-4AED-9634-1A4B521BBF27}" srcOrd="7" destOrd="0" presId="urn:microsoft.com/office/officeart/2005/8/layout/vList2"/>
    <dgm:cxn modelId="{0174AC1E-9A11-4492-B70B-699DEBB15F96}" type="presParOf" srcId="{E3C9E3AC-F2BC-4099-92EF-E4AB03A807DB}" destId="{6DCCB76F-6700-4A20-9AC0-8053A605F773}"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2D4BC7-57EC-4C24-A5A3-A64BEC32804B}"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8D32EFD2-3668-41E6-9FD7-AA3A8174B7C9}">
      <dgm:prSet/>
      <dgm:spPr/>
      <dgm:t>
        <a:bodyPr/>
        <a:lstStyle/>
        <a:p>
          <a:r>
            <a:rPr lang="nb-NO"/>
            <a:t>Professional theme</a:t>
          </a:r>
          <a:endParaRPr lang="en-US"/>
        </a:p>
      </dgm:t>
    </dgm:pt>
    <dgm:pt modelId="{A7A0A05C-CE88-4003-BF78-E7BD093A5776}" type="parTrans" cxnId="{BC627DFC-F5AC-45FE-A494-F6BBDACB4B61}">
      <dgm:prSet/>
      <dgm:spPr/>
      <dgm:t>
        <a:bodyPr/>
        <a:lstStyle/>
        <a:p>
          <a:endParaRPr lang="en-US"/>
        </a:p>
      </dgm:t>
    </dgm:pt>
    <dgm:pt modelId="{DBB28BD2-9ED5-49B5-9373-A49CCBE5D874}" type="sibTrans" cxnId="{BC627DFC-F5AC-45FE-A494-F6BBDACB4B61}">
      <dgm:prSet/>
      <dgm:spPr/>
      <dgm:t>
        <a:bodyPr/>
        <a:lstStyle/>
        <a:p>
          <a:endParaRPr lang="en-US"/>
        </a:p>
      </dgm:t>
    </dgm:pt>
    <dgm:pt modelId="{A34A451F-DC71-410D-A943-2CEA1A6AB1C6}">
      <dgm:prSet/>
      <dgm:spPr/>
      <dgm:t>
        <a:bodyPr/>
        <a:lstStyle/>
        <a:p>
          <a:r>
            <a:rPr lang="nb-NO"/>
            <a:t>Shades of blue</a:t>
          </a:r>
          <a:endParaRPr lang="en-US"/>
        </a:p>
      </dgm:t>
    </dgm:pt>
    <dgm:pt modelId="{E138C843-51C1-4118-889F-B0DC52E9C0D2}" type="parTrans" cxnId="{CD764053-9919-4873-9E1A-1B5A18238EDC}">
      <dgm:prSet/>
      <dgm:spPr/>
      <dgm:t>
        <a:bodyPr/>
        <a:lstStyle/>
        <a:p>
          <a:endParaRPr lang="en-US"/>
        </a:p>
      </dgm:t>
    </dgm:pt>
    <dgm:pt modelId="{F5AAC6AF-221A-435D-B7AF-E31E20005D01}" type="sibTrans" cxnId="{CD764053-9919-4873-9E1A-1B5A18238EDC}">
      <dgm:prSet/>
      <dgm:spPr/>
      <dgm:t>
        <a:bodyPr/>
        <a:lstStyle/>
        <a:p>
          <a:endParaRPr lang="en-US"/>
        </a:p>
      </dgm:t>
    </dgm:pt>
    <dgm:pt modelId="{68424F50-E599-435A-8D07-837EFF404A5B}">
      <dgm:prSet/>
      <dgm:spPr/>
      <dgm:t>
        <a:bodyPr/>
        <a:lstStyle/>
        <a:p>
          <a:r>
            <a:rPr lang="nb-NO"/>
            <a:t>WCAG 2.0,Uutilsynset and Yale</a:t>
          </a:r>
          <a:endParaRPr lang="en-US"/>
        </a:p>
      </dgm:t>
    </dgm:pt>
    <dgm:pt modelId="{23AF8AA4-953D-4A7D-A6AE-2A44E10083C4}" type="parTrans" cxnId="{929533F8-AFBC-4A1B-A341-ED8343746952}">
      <dgm:prSet/>
      <dgm:spPr/>
      <dgm:t>
        <a:bodyPr/>
        <a:lstStyle/>
        <a:p>
          <a:endParaRPr lang="en-US"/>
        </a:p>
      </dgm:t>
    </dgm:pt>
    <dgm:pt modelId="{B661A0DE-093D-47ED-B970-512440AC7985}" type="sibTrans" cxnId="{929533F8-AFBC-4A1B-A341-ED8343746952}">
      <dgm:prSet/>
      <dgm:spPr/>
      <dgm:t>
        <a:bodyPr/>
        <a:lstStyle/>
        <a:p>
          <a:endParaRPr lang="en-US"/>
        </a:p>
      </dgm:t>
    </dgm:pt>
    <dgm:pt modelId="{BA33BB2C-F2E6-4863-926B-6AC7B7ACECBC}" type="pres">
      <dgm:prSet presAssocID="{722D4BC7-57EC-4C24-A5A3-A64BEC32804B}" presName="linear" presStyleCnt="0">
        <dgm:presLayoutVars>
          <dgm:animLvl val="lvl"/>
          <dgm:resizeHandles val="exact"/>
        </dgm:presLayoutVars>
      </dgm:prSet>
      <dgm:spPr/>
    </dgm:pt>
    <dgm:pt modelId="{2BA0B1A5-F76B-4D68-8FC2-09CB326D21E4}" type="pres">
      <dgm:prSet presAssocID="{8D32EFD2-3668-41E6-9FD7-AA3A8174B7C9}" presName="parentText" presStyleLbl="node1" presStyleIdx="0" presStyleCnt="3">
        <dgm:presLayoutVars>
          <dgm:chMax val="0"/>
          <dgm:bulletEnabled val="1"/>
        </dgm:presLayoutVars>
      </dgm:prSet>
      <dgm:spPr/>
    </dgm:pt>
    <dgm:pt modelId="{0ADC7B5A-A347-40D7-85FD-A94C4C5689F3}" type="pres">
      <dgm:prSet presAssocID="{DBB28BD2-9ED5-49B5-9373-A49CCBE5D874}" presName="spacer" presStyleCnt="0"/>
      <dgm:spPr/>
    </dgm:pt>
    <dgm:pt modelId="{E62B6F62-73B7-4366-937A-D9EBF5990EB5}" type="pres">
      <dgm:prSet presAssocID="{A34A451F-DC71-410D-A943-2CEA1A6AB1C6}" presName="parentText" presStyleLbl="node1" presStyleIdx="1" presStyleCnt="3">
        <dgm:presLayoutVars>
          <dgm:chMax val="0"/>
          <dgm:bulletEnabled val="1"/>
        </dgm:presLayoutVars>
      </dgm:prSet>
      <dgm:spPr/>
    </dgm:pt>
    <dgm:pt modelId="{662A1A62-451E-4AC5-BD0C-32467BFED23A}" type="pres">
      <dgm:prSet presAssocID="{F5AAC6AF-221A-435D-B7AF-E31E20005D01}" presName="spacer" presStyleCnt="0"/>
      <dgm:spPr/>
    </dgm:pt>
    <dgm:pt modelId="{DE3450F5-0F47-4730-B96A-4E8CD0669B96}" type="pres">
      <dgm:prSet presAssocID="{68424F50-E599-435A-8D07-837EFF404A5B}" presName="parentText" presStyleLbl="node1" presStyleIdx="2" presStyleCnt="3">
        <dgm:presLayoutVars>
          <dgm:chMax val="0"/>
          <dgm:bulletEnabled val="1"/>
        </dgm:presLayoutVars>
      </dgm:prSet>
      <dgm:spPr/>
    </dgm:pt>
  </dgm:ptLst>
  <dgm:cxnLst>
    <dgm:cxn modelId="{7F833B2E-2F52-468E-B51E-0F682116DC02}" type="presOf" srcId="{8D32EFD2-3668-41E6-9FD7-AA3A8174B7C9}" destId="{2BA0B1A5-F76B-4D68-8FC2-09CB326D21E4}" srcOrd="0" destOrd="0" presId="urn:microsoft.com/office/officeart/2005/8/layout/vList2"/>
    <dgm:cxn modelId="{32E89638-57E9-421B-88BE-BD489992F339}" type="presOf" srcId="{A34A451F-DC71-410D-A943-2CEA1A6AB1C6}" destId="{E62B6F62-73B7-4366-937A-D9EBF5990EB5}" srcOrd="0" destOrd="0" presId="urn:microsoft.com/office/officeart/2005/8/layout/vList2"/>
    <dgm:cxn modelId="{707E205C-DE7D-4D3B-A26F-E338738D1AFE}" type="presOf" srcId="{722D4BC7-57EC-4C24-A5A3-A64BEC32804B}" destId="{BA33BB2C-F2E6-4863-926B-6AC7B7ACECBC}" srcOrd="0" destOrd="0" presId="urn:microsoft.com/office/officeart/2005/8/layout/vList2"/>
    <dgm:cxn modelId="{CD764053-9919-4873-9E1A-1B5A18238EDC}" srcId="{722D4BC7-57EC-4C24-A5A3-A64BEC32804B}" destId="{A34A451F-DC71-410D-A943-2CEA1A6AB1C6}" srcOrd="1" destOrd="0" parTransId="{E138C843-51C1-4118-889F-B0DC52E9C0D2}" sibTransId="{F5AAC6AF-221A-435D-B7AF-E31E20005D01}"/>
    <dgm:cxn modelId="{814C7DC4-4043-4B55-B009-5CC0C81083E1}" type="presOf" srcId="{68424F50-E599-435A-8D07-837EFF404A5B}" destId="{DE3450F5-0F47-4730-B96A-4E8CD0669B96}" srcOrd="0" destOrd="0" presId="urn:microsoft.com/office/officeart/2005/8/layout/vList2"/>
    <dgm:cxn modelId="{929533F8-AFBC-4A1B-A341-ED8343746952}" srcId="{722D4BC7-57EC-4C24-A5A3-A64BEC32804B}" destId="{68424F50-E599-435A-8D07-837EFF404A5B}" srcOrd="2" destOrd="0" parTransId="{23AF8AA4-953D-4A7D-A6AE-2A44E10083C4}" sibTransId="{B661A0DE-093D-47ED-B970-512440AC7985}"/>
    <dgm:cxn modelId="{BC627DFC-F5AC-45FE-A494-F6BBDACB4B61}" srcId="{722D4BC7-57EC-4C24-A5A3-A64BEC32804B}" destId="{8D32EFD2-3668-41E6-9FD7-AA3A8174B7C9}" srcOrd="0" destOrd="0" parTransId="{A7A0A05C-CE88-4003-BF78-E7BD093A5776}" sibTransId="{DBB28BD2-9ED5-49B5-9373-A49CCBE5D874}"/>
    <dgm:cxn modelId="{9084AE06-4295-4800-A18A-6D29348CC48D}" type="presParOf" srcId="{BA33BB2C-F2E6-4863-926B-6AC7B7ACECBC}" destId="{2BA0B1A5-F76B-4D68-8FC2-09CB326D21E4}" srcOrd="0" destOrd="0" presId="urn:microsoft.com/office/officeart/2005/8/layout/vList2"/>
    <dgm:cxn modelId="{EDEFB41D-9A22-418E-A7FF-EE6D2E316A64}" type="presParOf" srcId="{BA33BB2C-F2E6-4863-926B-6AC7B7ACECBC}" destId="{0ADC7B5A-A347-40D7-85FD-A94C4C5689F3}" srcOrd="1" destOrd="0" presId="urn:microsoft.com/office/officeart/2005/8/layout/vList2"/>
    <dgm:cxn modelId="{05C4CA16-F1F2-4D33-AF72-6C24A044C428}" type="presParOf" srcId="{BA33BB2C-F2E6-4863-926B-6AC7B7ACECBC}" destId="{E62B6F62-73B7-4366-937A-D9EBF5990EB5}" srcOrd="2" destOrd="0" presId="urn:microsoft.com/office/officeart/2005/8/layout/vList2"/>
    <dgm:cxn modelId="{D7AC57DF-21EE-460F-A6A4-98067CC51120}" type="presParOf" srcId="{BA33BB2C-F2E6-4863-926B-6AC7B7ACECBC}" destId="{662A1A62-451E-4AC5-BD0C-32467BFED23A}" srcOrd="3" destOrd="0" presId="urn:microsoft.com/office/officeart/2005/8/layout/vList2"/>
    <dgm:cxn modelId="{E2FAD80A-6DCF-4F4A-9431-FA1345B6D987}" type="presParOf" srcId="{BA33BB2C-F2E6-4863-926B-6AC7B7ACECBC}" destId="{DE3450F5-0F47-4730-B96A-4E8CD0669B96}"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A9FD2-4841-439B-A9CF-CEA5A00974BE}">
      <dsp:nvSpPr>
        <dsp:cNvPr id="0" name=""/>
        <dsp:cNvSpPr/>
      </dsp:nvSpPr>
      <dsp:spPr>
        <a:xfrm>
          <a:off x="1130019" y="373804"/>
          <a:ext cx="1285965" cy="12859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F653AF-1678-49C1-88AA-7CD44A83E656}">
      <dsp:nvSpPr>
        <dsp:cNvPr id="0" name=""/>
        <dsp:cNvSpPr/>
      </dsp:nvSpPr>
      <dsp:spPr>
        <a:xfrm>
          <a:off x="344152" y="2013943"/>
          <a:ext cx="28577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nb-NO" sz="2700" kern="1200"/>
            <a:t>Theme: Flight price aggregator</a:t>
          </a:r>
          <a:endParaRPr lang="en-US" sz="2700" kern="1200"/>
        </a:p>
      </dsp:txBody>
      <dsp:txXfrm>
        <a:off x="344152" y="2013943"/>
        <a:ext cx="2857700" cy="720000"/>
      </dsp:txXfrm>
    </dsp:sp>
    <dsp:sp modelId="{B1D4B58F-683E-4168-8132-626CF54B63E1}">
      <dsp:nvSpPr>
        <dsp:cNvPr id="0" name=""/>
        <dsp:cNvSpPr/>
      </dsp:nvSpPr>
      <dsp:spPr>
        <a:xfrm>
          <a:off x="4487817" y="373804"/>
          <a:ext cx="1285965" cy="12859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EEFFB2-B1D4-4859-8A25-B1FE0FC2F3CF}">
      <dsp:nvSpPr>
        <dsp:cNvPr id="0" name=""/>
        <dsp:cNvSpPr/>
      </dsp:nvSpPr>
      <dsp:spPr>
        <a:xfrm>
          <a:off x="3701950" y="2013943"/>
          <a:ext cx="28577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nb-NO" sz="2700" kern="1200"/>
            <a:t>Unified interface</a:t>
          </a:r>
          <a:endParaRPr lang="en-US" sz="2700" kern="1200"/>
        </a:p>
      </dsp:txBody>
      <dsp:txXfrm>
        <a:off x="3701950" y="2013943"/>
        <a:ext cx="2857700" cy="720000"/>
      </dsp:txXfrm>
    </dsp:sp>
    <dsp:sp modelId="{76257F2B-3E1D-4631-9917-472E21ED2638}">
      <dsp:nvSpPr>
        <dsp:cNvPr id="0" name=""/>
        <dsp:cNvSpPr/>
      </dsp:nvSpPr>
      <dsp:spPr>
        <a:xfrm>
          <a:off x="7845615" y="373804"/>
          <a:ext cx="1285965" cy="12859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1E68B1-A3A6-4783-B974-F6225B5756EB}">
      <dsp:nvSpPr>
        <dsp:cNvPr id="0" name=""/>
        <dsp:cNvSpPr/>
      </dsp:nvSpPr>
      <dsp:spPr>
        <a:xfrm>
          <a:off x="7059747" y="2013943"/>
          <a:ext cx="28577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nb-NO" sz="2700" kern="1200"/>
            <a:t>Frontend and backend </a:t>
          </a:r>
          <a:endParaRPr lang="en-US" sz="2700" kern="1200"/>
        </a:p>
      </dsp:txBody>
      <dsp:txXfrm>
        <a:off x="7059747" y="2013943"/>
        <a:ext cx="28577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BC656-0F70-405B-B4DF-856910C828C5}">
      <dsp:nvSpPr>
        <dsp:cNvPr id="0" name=""/>
        <dsp:cNvSpPr/>
      </dsp:nvSpPr>
      <dsp:spPr>
        <a:xfrm>
          <a:off x="0" y="21919"/>
          <a:ext cx="5607050" cy="88920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nb-NO" sz="3800" kern="1200"/>
            <a:t>Agile development</a:t>
          </a:r>
          <a:endParaRPr lang="en-US" sz="3800" kern="1200"/>
        </a:p>
      </dsp:txBody>
      <dsp:txXfrm>
        <a:off x="43407" y="65326"/>
        <a:ext cx="5520236" cy="802386"/>
      </dsp:txXfrm>
    </dsp:sp>
    <dsp:sp modelId="{F8F2F705-6CED-4436-840A-4102E7D95D03}">
      <dsp:nvSpPr>
        <dsp:cNvPr id="0" name=""/>
        <dsp:cNvSpPr/>
      </dsp:nvSpPr>
      <dsp:spPr>
        <a:xfrm>
          <a:off x="0" y="1020559"/>
          <a:ext cx="5607050" cy="889200"/>
        </a:xfrm>
        <a:prstGeom prst="roundRect">
          <a:avLst/>
        </a:prstGeom>
        <a:gradFill rotWithShape="0">
          <a:gsLst>
            <a:gs pos="0">
              <a:schemeClr val="accent2">
                <a:hueOff val="-2587972"/>
                <a:satOff val="11465"/>
                <a:lumOff val="-4216"/>
                <a:alphaOff val="0"/>
                <a:tint val="97000"/>
                <a:satMod val="100000"/>
                <a:lumMod val="102000"/>
              </a:schemeClr>
            </a:gs>
            <a:gs pos="50000">
              <a:schemeClr val="accent2">
                <a:hueOff val="-2587972"/>
                <a:satOff val="11465"/>
                <a:lumOff val="-4216"/>
                <a:alphaOff val="0"/>
                <a:shade val="100000"/>
                <a:satMod val="103000"/>
                <a:lumMod val="100000"/>
              </a:schemeClr>
            </a:gs>
            <a:gs pos="100000">
              <a:schemeClr val="accent2">
                <a:hueOff val="-2587972"/>
                <a:satOff val="11465"/>
                <a:lumOff val="-4216"/>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nb-NO" sz="3800" kern="1200"/>
            <a:t>2 week sprints</a:t>
          </a:r>
          <a:endParaRPr lang="en-US" sz="3800" kern="1200"/>
        </a:p>
      </dsp:txBody>
      <dsp:txXfrm>
        <a:off x="43407" y="1063966"/>
        <a:ext cx="5520236" cy="802386"/>
      </dsp:txXfrm>
    </dsp:sp>
    <dsp:sp modelId="{4DCCDF39-C674-45C0-A605-779AD2321A1C}">
      <dsp:nvSpPr>
        <dsp:cNvPr id="0" name=""/>
        <dsp:cNvSpPr/>
      </dsp:nvSpPr>
      <dsp:spPr>
        <a:xfrm>
          <a:off x="0" y="2019199"/>
          <a:ext cx="5607050" cy="889200"/>
        </a:xfrm>
        <a:prstGeom prst="roundRect">
          <a:avLst/>
        </a:prstGeom>
        <a:gradFill rotWithShape="0">
          <a:gsLst>
            <a:gs pos="0">
              <a:schemeClr val="accent2">
                <a:hueOff val="-5175944"/>
                <a:satOff val="22930"/>
                <a:lumOff val="-8432"/>
                <a:alphaOff val="0"/>
                <a:tint val="97000"/>
                <a:satMod val="100000"/>
                <a:lumMod val="102000"/>
              </a:schemeClr>
            </a:gs>
            <a:gs pos="50000">
              <a:schemeClr val="accent2">
                <a:hueOff val="-5175944"/>
                <a:satOff val="22930"/>
                <a:lumOff val="-8432"/>
                <a:alphaOff val="0"/>
                <a:shade val="100000"/>
                <a:satMod val="103000"/>
                <a:lumMod val="100000"/>
              </a:schemeClr>
            </a:gs>
            <a:gs pos="100000">
              <a:schemeClr val="accent2">
                <a:hueOff val="-5175944"/>
                <a:satOff val="22930"/>
                <a:lumOff val="-843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nb-NO" sz="3800" kern="1200"/>
            <a:t>Physical meeting</a:t>
          </a:r>
          <a:endParaRPr lang="en-US" sz="3800" kern="1200"/>
        </a:p>
      </dsp:txBody>
      <dsp:txXfrm>
        <a:off x="43407" y="2062606"/>
        <a:ext cx="5520236" cy="802386"/>
      </dsp:txXfrm>
    </dsp:sp>
    <dsp:sp modelId="{27B043C6-2AC5-4204-B10A-3C7E98A77D50}">
      <dsp:nvSpPr>
        <dsp:cNvPr id="0" name=""/>
        <dsp:cNvSpPr/>
      </dsp:nvSpPr>
      <dsp:spPr>
        <a:xfrm>
          <a:off x="0" y="3017839"/>
          <a:ext cx="5607050" cy="889200"/>
        </a:xfrm>
        <a:prstGeom prst="roundRect">
          <a:avLst/>
        </a:prstGeom>
        <a:gradFill rotWithShape="0">
          <a:gsLst>
            <a:gs pos="0">
              <a:schemeClr val="accent2">
                <a:hueOff val="-7763915"/>
                <a:satOff val="34394"/>
                <a:lumOff val="-12648"/>
                <a:alphaOff val="0"/>
                <a:tint val="97000"/>
                <a:satMod val="100000"/>
                <a:lumMod val="102000"/>
              </a:schemeClr>
            </a:gs>
            <a:gs pos="50000">
              <a:schemeClr val="accent2">
                <a:hueOff val="-7763915"/>
                <a:satOff val="34394"/>
                <a:lumOff val="-12648"/>
                <a:alphaOff val="0"/>
                <a:shade val="100000"/>
                <a:satMod val="103000"/>
                <a:lumMod val="100000"/>
              </a:schemeClr>
            </a:gs>
            <a:gs pos="100000">
              <a:schemeClr val="accent2">
                <a:hueOff val="-7763915"/>
                <a:satOff val="34394"/>
                <a:lumOff val="-12648"/>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nb-NO" sz="3800" kern="1200"/>
            <a:t>Roles</a:t>
          </a:r>
          <a:endParaRPr lang="en-US" sz="3800" kern="1200"/>
        </a:p>
      </dsp:txBody>
      <dsp:txXfrm>
        <a:off x="43407" y="3061246"/>
        <a:ext cx="5520236" cy="802386"/>
      </dsp:txXfrm>
    </dsp:sp>
    <dsp:sp modelId="{6DCCB76F-6700-4A20-9AC0-8053A605F773}">
      <dsp:nvSpPr>
        <dsp:cNvPr id="0" name=""/>
        <dsp:cNvSpPr/>
      </dsp:nvSpPr>
      <dsp:spPr>
        <a:xfrm>
          <a:off x="0" y="4016480"/>
          <a:ext cx="5607050" cy="889200"/>
        </a:xfrm>
        <a:prstGeom prst="roundRect">
          <a:avLst/>
        </a:prstGeom>
        <a:gradFill rotWithShape="0">
          <a:gsLst>
            <a:gs pos="0">
              <a:schemeClr val="accent2">
                <a:hueOff val="-10351888"/>
                <a:satOff val="45859"/>
                <a:lumOff val="-16864"/>
                <a:alphaOff val="0"/>
                <a:tint val="97000"/>
                <a:satMod val="100000"/>
                <a:lumMod val="102000"/>
              </a:schemeClr>
            </a:gs>
            <a:gs pos="50000">
              <a:schemeClr val="accent2">
                <a:hueOff val="-10351888"/>
                <a:satOff val="45859"/>
                <a:lumOff val="-16864"/>
                <a:alphaOff val="0"/>
                <a:shade val="100000"/>
                <a:satMod val="103000"/>
                <a:lumMod val="100000"/>
              </a:schemeClr>
            </a:gs>
            <a:gs pos="100000">
              <a:schemeClr val="accent2">
                <a:hueOff val="-10351888"/>
                <a:satOff val="45859"/>
                <a:lumOff val="-16864"/>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nb-NO" sz="3800" kern="1200"/>
            <a:t>1 Repository</a:t>
          </a:r>
          <a:endParaRPr lang="en-US" sz="3800" kern="1200"/>
        </a:p>
      </dsp:txBody>
      <dsp:txXfrm>
        <a:off x="43407" y="4059887"/>
        <a:ext cx="5520236" cy="8023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0B1A5-F76B-4D68-8FC2-09CB326D21E4}">
      <dsp:nvSpPr>
        <dsp:cNvPr id="0" name=""/>
        <dsp:cNvSpPr/>
      </dsp:nvSpPr>
      <dsp:spPr>
        <a:xfrm>
          <a:off x="0" y="7182"/>
          <a:ext cx="5607050" cy="1559025"/>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nb-NO" sz="4100" kern="1200"/>
            <a:t>Professional theme</a:t>
          </a:r>
          <a:endParaRPr lang="en-US" sz="4100" kern="1200"/>
        </a:p>
      </dsp:txBody>
      <dsp:txXfrm>
        <a:off x="76105" y="83287"/>
        <a:ext cx="5454840" cy="1406815"/>
      </dsp:txXfrm>
    </dsp:sp>
    <dsp:sp modelId="{E62B6F62-73B7-4366-937A-D9EBF5990EB5}">
      <dsp:nvSpPr>
        <dsp:cNvPr id="0" name=""/>
        <dsp:cNvSpPr/>
      </dsp:nvSpPr>
      <dsp:spPr>
        <a:xfrm>
          <a:off x="0" y="1684287"/>
          <a:ext cx="5607050" cy="1559025"/>
        </a:xfrm>
        <a:prstGeom prst="roundRect">
          <a:avLst/>
        </a:prstGeom>
        <a:gradFill rotWithShape="0">
          <a:gsLst>
            <a:gs pos="0">
              <a:schemeClr val="accent2">
                <a:hueOff val="-5175944"/>
                <a:satOff val="22930"/>
                <a:lumOff val="-8432"/>
                <a:alphaOff val="0"/>
                <a:tint val="97000"/>
                <a:satMod val="100000"/>
                <a:lumMod val="102000"/>
              </a:schemeClr>
            </a:gs>
            <a:gs pos="50000">
              <a:schemeClr val="accent2">
                <a:hueOff val="-5175944"/>
                <a:satOff val="22930"/>
                <a:lumOff val="-8432"/>
                <a:alphaOff val="0"/>
                <a:shade val="100000"/>
                <a:satMod val="103000"/>
                <a:lumMod val="100000"/>
              </a:schemeClr>
            </a:gs>
            <a:gs pos="100000">
              <a:schemeClr val="accent2">
                <a:hueOff val="-5175944"/>
                <a:satOff val="22930"/>
                <a:lumOff val="-843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nb-NO" sz="4100" kern="1200"/>
            <a:t>Shades of blue</a:t>
          </a:r>
          <a:endParaRPr lang="en-US" sz="4100" kern="1200"/>
        </a:p>
      </dsp:txBody>
      <dsp:txXfrm>
        <a:off x="76105" y="1760392"/>
        <a:ext cx="5454840" cy="1406815"/>
      </dsp:txXfrm>
    </dsp:sp>
    <dsp:sp modelId="{DE3450F5-0F47-4730-B96A-4E8CD0669B96}">
      <dsp:nvSpPr>
        <dsp:cNvPr id="0" name=""/>
        <dsp:cNvSpPr/>
      </dsp:nvSpPr>
      <dsp:spPr>
        <a:xfrm>
          <a:off x="0" y="3361392"/>
          <a:ext cx="5607050" cy="1559025"/>
        </a:xfrm>
        <a:prstGeom prst="roundRect">
          <a:avLst/>
        </a:prstGeom>
        <a:gradFill rotWithShape="0">
          <a:gsLst>
            <a:gs pos="0">
              <a:schemeClr val="accent2">
                <a:hueOff val="-10351888"/>
                <a:satOff val="45859"/>
                <a:lumOff val="-16864"/>
                <a:alphaOff val="0"/>
                <a:tint val="97000"/>
                <a:satMod val="100000"/>
                <a:lumMod val="102000"/>
              </a:schemeClr>
            </a:gs>
            <a:gs pos="50000">
              <a:schemeClr val="accent2">
                <a:hueOff val="-10351888"/>
                <a:satOff val="45859"/>
                <a:lumOff val="-16864"/>
                <a:alphaOff val="0"/>
                <a:shade val="100000"/>
                <a:satMod val="103000"/>
                <a:lumMod val="100000"/>
              </a:schemeClr>
            </a:gs>
            <a:gs pos="100000">
              <a:schemeClr val="accent2">
                <a:hueOff val="-10351888"/>
                <a:satOff val="45859"/>
                <a:lumOff val="-16864"/>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nb-NO" sz="4100" kern="1200"/>
            <a:t>WCAG 2.0,Uutilsynset and Yale</a:t>
          </a:r>
          <a:endParaRPr lang="en-US" sz="4100" kern="1200"/>
        </a:p>
      </dsp:txBody>
      <dsp:txXfrm>
        <a:off x="76105" y="3437497"/>
        <a:ext cx="5454840" cy="140681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2040BB-B2DF-46EB-91A2-44E059215092}" type="datetimeFigureOut">
              <a:rPr lang="nb-NO" smtClean="0"/>
              <a:t>22.05.2025</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919AAE-BA60-4ECB-8AD8-CB7D29D98C0B}" type="slidenum">
              <a:rPr lang="nb-NO" smtClean="0"/>
              <a:t>‹#›</a:t>
            </a:fld>
            <a:endParaRPr lang="nb-NO"/>
          </a:p>
        </p:txBody>
      </p:sp>
    </p:spTree>
    <p:extLst>
      <p:ext uri="{BB962C8B-B14F-4D97-AF65-F5344CB8AC3E}">
        <p14:creationId xmlns:p14="http://schemas.microsoft.com/office/powerpoint/2010/main" val="923624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A6919AAE-BA60-4ECB-8AD8-CB7D29D98C0B}" type="slidenum">
              <a:rPr lang="nb-NO" smtClean="0"/>
              <a:t>1</a:t>
            </a:fld>
            <a:endParaRPr lang="nb-NO"/>
          </a:p>
        </p:txBody>
      </p:sp>
    </p:spTree>
    <p:extLst>
      <p:ext uri="{BB962C8B-B14F-4D97-AF65-F5344CB8AC3E}">
        <p14:creationId xmlns:p14="http://schemas.microsoft.com/office/powerpoint/2010/main" val="480483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ADRIAN</a:t>
            </a:r>
          </a:p>
        </p:txBody>
      </p:sp>
      <p:sp>
        <p:nvSpPr>
          <p:cNvPr id="4" name="Slide Number Placeholder 3"/>
          <p:cNvSpPr>
            <a:spLocks noGrp="1"/>
          </p:cNvSpPr>
          <p:nvPr>
            <p:ph type="sldNum" sz="quarter" idx="5"/>
          </p:nvPr>
        </p:nvSpPr>
        <p:spPr/>
        <p:txBody>
          <a:bodyPr/>
          <a:lstStyle/>
          <a:p>
            <a:fld id="{A6919AAE-BA60-4ECB-8AD8-CB7D29D98C0B}" type="slidenum">
              <a:rPr lang="nb-NO" smtClean="0"/>
              <a:t>18</a:t>
            </a:fld>
            <a:endParaRPr lang="nb-NO"/>
          </a:p>
        </p:txBody>
      </p:sp>
    </p:spTree>
    <p:extLst>
      <p:ext uri="{BB962C8B-B14F-4D97-AF65-F5344CB8AC3E}">
        <p14:creationId xmlns:p14="http://schemas.microsoft.com/office/powerpoint/2010/main" val="1716774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Accessibility and usability were important priorities in our project. We followed the </a:t>
            </a:r>
            <a:r>
              <a:rPr lang="en-US" b="1" dirty="0"/>
              <a:t>WCAG 2.0</a:t>
            </a:r>
            <a:r>
              <a:rPr lang="en-US" dirty="0"/>
              <a:t> guidelines as well as recommendations from </a:t>
            </a:r>
            <a:r>
              <a:rPr lang="en-US" b="1" dirty="0" err="1"/>
              <a:t>UUtilsynet</a:t>
            </a:r>
            <a:r>
              <a:rPr lang="en-US" dirty="0"/>
              <a:t> and </a:t>
            </a:r>
            <a:r>
              <a:rPr lang="en-US" b="1" dirty="0"/>
              <a:t>Yale's usability checklist</a:t>
            </a:r>
            <a:r>
              <a:rPr lang="en-US" dirty="0"/>
              <a:t> to ensure that the site is inclusive and user-friendly.</a:t>
            </a:r>
            <a:endParaRPr lang="nb-NO" dirty="0"/>
          </a:p>
          <a:p>
            <a:endParaRPr lang="en-US" dirty="0"/>
          </a:p>
          <a:p>
            <a:r>
              <a:rPr lang="en-US" dirty="0"/>
              <a:t>We used </a:t>
            </a:r>
            <a:r>
              <a:rPr lang="en-US" b="1" dirty="0"/>
              <a:t>semantic HTML5</a:t>
            </a:r>
            <a:r>
              <a:rPr lang="en-US" dirty="0"/>
              <a:t> elements like &lt;header&gt;, &lt;main&gt;, and &lt;button&gt;, which makes the structure clearer for both screen readers and keyboard users. Every interactive element is </a:t>
            </a:r>
            <a:r>
              <a:rPr lang="en-US" b="1" dirty="0"/>
              <a:t>navigable via keyboard</a:t>
            </a:r>
            <a:r>
              <a:rPr lang="en-US" dirty="0"/>
              <a:t>, with visible </a:t>
            </a:r>
            <a:r>
              <a:rPr lang="en-US" b="1" dirty="0"/>
              <a:t>focus indicators</a:t>
            </a:r>
            <a:r>
              <a:rPr lang="en-US" dirty="0"/>
              <a:t> and logical tab order.</a:t>
            </a:r>
            <a:endParaRPr lang="nb-NO" dirty="0"/>
          </a:p>
          <a:p>
            <a:endParaRPr lang="en-US" dirty="0"/>
          </a:p>
          <a:p>
            <a:r>
              <a:rPr lang="en-US" dirty="0"/>
              <a:t>All </a:t>
            </a:r>
            <a:r>
              <a:rPr lang="en-US" b="1" dirty="0"/>
              <a:t>images include alt text</a:t>
            </a:r>
            <a:r>
              <a:rPr lang="en-US" dirty="0"/>
              <a:t>, and what’s unique is that the </a:t>
            </a:r>
            <a:r>
              <a:rPr lang="en-US" b="1" dirty="0"/>
              <a:t>alt text is automatically updated based on the content</a:t>
            </a:r>
            <a:r>
              <a:rPr lang="en-US" dirty="0"/>
              <a:t>—for example, a flight from KLM will display alt text describing the KLM airline and destination, making it easier for screen reader users to understand the context.</a:t>
            </a:r>
            <a:endParaRPr lang="nb-NO" dirty="0"/>
          </a:p>
          <a:p>
            <a:endParaRPr lang="en-US" dirty="0"/>
          </a:p>
          <a:p>
            <a:r>
              <a:rPr lang="en-US" dirty="0"/>
              <a:t>We also ensured </a:t>
            </a:r>
            <a:r>
              <a:rPr lang="en-US" b="1" dirty="0"/>
              <a:t>color contrast</a:t>
            </a:r>
            <a:r>
              <a:rPr lang="en-US" dirty="0"/>
              <a:t> meets accessibility standards and verified it using contrast checkers. </a:t>
            </a:r>
            <a:endParaRPr lang="nb-NO" dirty="0"/>
          </a:p>
          <a:p>
            <a:endParaRPr lang="en-US" dirty="0"/>
          </a:p>
          <a:p>
            <a:r>
              <a:rPr lang="en-US" dirty="0"/>
              <a:t>Our layout is </a:t>
            </a:r>
            <a:r>
              <a:rPr lang="en-US" b="1" dirty="0"/>
              <a:t>fully responsive</a:t>
            </a:r>
            <a:r>
              <a:rPr lang="en-US" dirty="0"/>
              <a:t> across mobile, and desktop, and we've tested accessibility using </a:t>
            </a:r>
            <a:r>
              <a:rPr lang="en-US" b="1" dirty="0"/>
              <a:t>Lighthouse</a:t>
            </a:r>
            <a:r>
              <a:rPr lang="en-US" dirty="0"/>
              <a:t> and the </a:t>
            </a:r>
            <a:r>
              <a:rPr lang="en-US" b="1" dirty="0"/>
              <a:t>W3 validator</a:t>
            </a:r>
            <a:r>
              <a:rPr lang="en-US" dirty="0"/>
              <a:t>.</a:t>
            </a:r>
            <a:endParaRPr lang="nb-NO" dirty="0"/>
          </a:p>
          <a:p>
            <a:endParaRPr lang="en-US" dirty="0">
              <a:latin typeface="Calibri"/>
              <a:ea typeface="Calibri"/>
              <a:cs typeface="Calibri"/>
            </a:endParaRPr>
          </a:p>
        </p:txBody>
      </p:sp>
      <p:sp>
        <p:nvSpPr>
          <p:cNvPr id="4" name="Plassholder for lysbildenummer 3"/>
          <p:cNvSpPr>
            <a:spLocks noGrp="1"/>
          </p:cNvSpPr>
          <p:nvPr>
            <p:ph type="sldNum" sz="quarter" idx="5"/>
          </p:nvPr>
        </p:nvSpPr>
        <p:spPr/>
        <p:txBody>
          <a:bodyPr/>
          <a:lstStyle/>
          <a:p>
            <a:fld id="{A6919AAE-BA60-4ECB-8AD8-CB7D29D98C0B}" type="slidenum">
              <a:rPr lang="nb-NO" smtClean="0"/>
              <a:t>19</a:t>
            </a:fld>
            <a:endParaRPr lang="nb-NO"/>
          </a:p>
        </p:txBody>
      </p:sp>
    </p:spTree>
    <p:extLst>
      <p:ext uri="{BB962C8B-B14F-4D97-AF65-F5344CB8AC3E}">
        <p14:creationId xmlns:p14="http://schemas.microsoft.com/office/powerpoint/2010/main" val="357388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Adrian</a:t>
            </a:r>
          </a:p>
          <a:p>
            <a:endParaRPr lang="en-US">
              <a:latin typeface="Calibri"/>
              <a:ea typeface="Calibri"/>
              <a:cs typeface="Calibri"/>
            </a:endParaRPr>
          </a:p>
          <a:p>
            <a:r>
              <a:rPr lang="en-US">
                <a:latin typeface="Calibri"/>
                <a:ea typeface="Calibri"/>
                <a:cs typeface="Calibri"/>
              </a:rPr>
              <a:t>After the user has searched for a flight, they are able to both filter and sort their results using multiple different metrics.</a:t>
            </a:r>
          </a:p>
          <a:p>
            <a:endParaRPr lang="en-US">
              <a:latin typeface="Calibri"/>
              <a:ea typeface="Calibri"/>
              <a:cs typeface="Calibri"/>
            </a:endParaRPr>
          </a:p>
          <a:p>
            <a:r>
              <a:rPr lang="en-US">
                <a:latin typeface="Calibri"/>
                <a:ea typeface="Calibri"/>
                <a:cs typeface="Calibri"/>
              </a:rPr>
              <a:t>They can sort the result by the price of the flight in ascending and descending order, and they can sort by the departure date, also in ascending and descending order</a:t>
            </a:r>
          </a:p>
          <a:p>
            <a:endParaRPr lang="en-US">
              <a:latin typeface="Calibri"/>
              <a:ea typeface="Calibri"/>
              <a:cs typeface="Calibri"/>
            </a:endParaRPr>
          </a:p>
          <a:p>
            <a:r>
              <a:rPr lang="en-US">
                <a:latin typeface="Calibri"/>
                <a:ea typeface="Calibri"/>
                <a:cs typeface="Calibri"/>
              </a:rPr>
              <a:t>If the user is looking for a flight in a certain price range, they can use our price filtering slider to only show results in a certain price range. And if they want to fly with a specific company</a:t>
            </a:r>
            <a:r>
              <a:rPr lang="en-US"/>
              <a:t>, or don’t want to, they can filter which companies appear for the search results. </a:t>
            </a:r>
            <a:endParaRPr lang="en-US">
              <a:latin typeface="Calibri"/>
              <a:ea typeface="Calibri"/>
              <a:cs typeface="Calibri"/>
            </a:endParaRPr>
          </a:p>
          <a:p>
            <a:endParaRPr lang="en-US">
              <a:latin typeface="Aptos"/>
              <a:ea typeface="Calibri"/>
              <a:cs typeface="Calibri"/>
            </a:endParaRPr>
          </a:p>
          <a:p>
            <a:r>
              <a:rPr lang="en-US">
                <a:latin typeface="Aptos"/>
                <a:ea typeface="Calibri"/>
                <a:cs typeface="Calibri"/>
              </a:rPr>
              <a:t>The price range is limited to be in the range of the least expensive to the most expensive flight, for a better user experience. And the company filtering only shows the companies which provide the searched for flights.</a:t>
            </a:r>
          </a:p>
          <a:p>
            <a:endParaRPr lang="en-US">
              <a:latin typeface="Calibri"/>
              <a:ea typeface="Calibri"/>
              <a:cs typeface="Calibri"/>
            </a:endParaRPr>
          </a:p>
          <a:p>
            <a:r>
              <a:rPr lang="en-US"/>
              <a:t>We used an </a:t>
            </a:r>
            <a:r>
              <a:rPr lang="en-US" err="1"/>
              <a:t>api</a:t>
            </a:r>
            <a:r>
              <a:rPr lang="en-US"/>
              <a:t> together with the users IP to </a:t>
            </a:r>
            <a:r>
              <a:rPr lang="en-US" err="1"/>
              <a:t>automatcially</a:t>
            </a:r>
            <a:r>
              <a:rPr lang="en-US"/>
              <a:t> set the currency of the country in which the user is accessing the site from. Using this all our products prices are </a:t>
            </a:r>
            <a:r>
              <a:rPr lang="en-US" err="1"/>
              <a:t>automaticallly</a:t>
            </a:r>
            <a:r>
              <a:rPr lang="en-US"/>
              <a:t> converted to this currency.</a:t>
            </a:r>
          </a:p>
          <a:p>
            <a:endParaRPr lang="en-US">
              <a:latin typeface="Aptos" panose="02110004020202020204"/>
              <a:ea typeface="Calibri"/>
              <a:cs typeface="Calibri"/>
            </a:endParaRPr>
          </a:p>
          <a:p>
            <a:r>
              <a:rPr lang="en-US">
                <a:latin typeface="Aptos" panose="02110004020202020204"/>
                <a:ea typeface="Calibri"/>
                <a:cs typeface="Calibri"/>
              </a:rPr>
              <a:t>If the user scrolls down in the home page, they can explore multiple of our popular flights. For example our most popular flight, one of our recommendations, the cheapest flight and more. The user is able to click on these recommended cards and are then taken to that flights details page.</a:t>
            </a:r>
          </a:p>
          <a:p>
            <a:endParaRPr lang="en-US">
              <a:latin typeface="Calibri"/>
              <a:ea typeface="Calibri"/>
              <a:cs typeface="Calibri"/>
            </a:endParaRPr>
          </a:p>
          <a:p>
            <a:r>
              <a:rPr lang="en-US">
                <a:latin typeface="Calibri"/>
                <a:ea typeface="Calibri"/>
                <a:cs typeface="Calibri"/>
              </a:rPr>
              <a:t>The admin is able to delete users and users are able to delete their own account.</a:t>
            </a:r>
          </a:p>
          <a:p>
            <a:endParaRPr lang="en-US">
              <a:latin typeface="Calibri"/>
              <a:ea typeface="Calibri"/>
              <a:cs typeface="Calibri"/>
            </a:endParaRPr>
          </a:p>
          <a:p>
            <a:r>
              <a:rPr lang="en-US">
                <a:latin typeface="Calibri"/>
                <a:ea typeface="Calibri"/>
                <a:cs typeface="Calibri"/>
              </a:rPr>
              <a:t>Finally the admin can add/delete roles for users.</a:t>
            </a:r>
          </a:p>
          <a:p>
            <a:endParaRPr lang="en-US">
              <a:latin typeface="Calibri"/>
              <a:ea typeface="Calibri"/>
              <a:cs typeface="Calibri"/>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6919AAE-BA60-4ECB-8AD8-CB7D29D98C0B}" type="slidenum">
              <a:rPr lang="nb-NO" smtClean="0"/>
              <a:t>20</a:t>
            </a:fld>
            <a:endParaRPr lang="nb-NO"/>
          </a:p>
        </p:txBody>
      </p:sp>
    </p:spTree>
    <p:extLst>
      <p:ext uri="{BB962C8B-B14F-4D97-AF65-F5344CB8AC3E}">
        <p14:creationId xmlns:p14="http://schemas.microsoft.com/office/powerpoint/2010/main" val="267086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have you learned in the course?</a:t>
            </a:r>
          </a:p>
          <a:p>
            <a:r>
              <a:rPr lang="en-US"/>
              <a:t>We have learned how to communicate with backend with the help of API endpoints.</a:t>
            </a:r>
          </a:p>
          <a:p>
            <a:r>
              <a:rPr lang="en-US"/>
              <a:t>We have learned about </a:t>
            </a:r>
            <a:r>
              <a:rPr lang="en-US" err="1"/>
              <a:t>accessability</a:t>
            </a:r>
            <a:r>
              <a:rPr lang="en-US"/>
              <a:t>, usability and best </a:t>
            </a:r>
            <a:r>
              <a:rPr lang="en-US" err="1"/>
              <a:t>practises</a:t>
            </a:r>
            <a:r>
              <a:rPr lang="en-US"/>
              <a:t>.</a:t>
            </a:r>
          </a:p>
          <a:p>
            <a:r>
              <a:rPr lang="en-US"/>
              <a:t>We have also learned about React, html, </a:t>
            </a:r>
            <a:r>
              <a:rPr lang="en-US" err="1"/>
              <a:t>css</a:t>
            </a:r>
            <a:r>
              <a:rPr lang="en-US"/>
              <a:t> and </a:t>
            </a:r>
            <a:r>
              <a:rPr lang="en-US" err="1"/>
              <a:t>javascript</a:t>
            </a:r>
            <a:r>
              <a:rPr lang="en-US"/>
              <a:t>.</a:t>
            </a:r>
          </a:p>
          <a:p>
            <a:r>
              <a:rPr lang="en-US"/>
              <a:t>We learned about Node.js</a:t>
            </a:r>
          </a:p>
          <a:p>
            <a:r>
              <a:rPr lang="en-US"/>
              <a:t>We have learned about different application architectures, the pros and cons of them.</a:t>
            </a:r>
          </a:p>
        </p:txBody>
      </p:sp>
      <p:sp>
        <p:nvSpPr>
          <p:cNvPr id="4" name="Slide Number Placeholder 3"/>
          <p:cNvSpPr>
            <a:spLocks noGrp="1"/>
          </p:cNvSpPr>
          <p:nvPr>
            <p:ph type="sldNum" sz="quarter" idx="5"/>
          </p:nvPr>
        </p:nvSpPr>
        <p:spPr/>
        <p:txBody>
          <a:bodyPr/>
          <a:lstStyle/>
          <a:p>
            <a:fld id="{A6919AAE-BA60-4ECB-8AD8-CB7D29D98C0B}" type="slidenum">
              <a:rPr lang="nb-NO" smtClean="0"/>
              <a:t>21</a:t>
            </a:fld>
            <a:endParaRPr lang="nb-NO"/>
          </a:p>
        </p:txBody>
      </p:sp>
    </p:spTree>
    <p:extLst>
      <p:ext uri="{BB962C8B-B14F-4D97-AF65-F5344CB8AC3E}">
        <p14:creationId xmlns:p14="http://schemas.microsoft.com/office/powerpoint/2010/main" val="3270888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One of the key shortcomings in our project was the lack of proper client-side routing. Instead of using a routing library like React Router, we managed page transitions through internal state changes.</a:t>
            </a:r>
            <a:endParaRPr lang="nb-NO" dirty="0"/>
          </a:p>
          <a:p>
            <a:endParaRPr lang="en-US" dirty="0"/>
          </a:p>
          <a:p>
            <a:r>
              <a:rPr lang="en-US" dirty="0"/>
              <a:t>Initially, this approach seemed faster for development, but as the project grew, it became harder to manage and maintain. </a:t>
            </a:r>
            <a:endParaRPr lang="nb-NO" dirty="0"/>
          </a:p>
          <a:p>
            <a:endParaRPr lang="en-US" dirty="0"/>
          </a:p>
          <a:p>
            <a:r>
              <a:rPr lang="en-US" dirty="0"/>
              <a:t>We did consider switching to routing later in the project, but by that point, it would have required major refactoring of our component logic and state handling—especially for conditional rendering and user roles.</a:t>
            </a:r>
            <a:endParaRPr lang="nb-NO" dirty="0"/>
          </a:p>
          <a:p>
            <a:endParaRPr lang="en-US" dirty="0"/>
          </a:p>
          <a:p>
            <a:r>
              <a:rPr lang="en-US" dirty="0"/>
              <a:t>This was a valuable learning experience. In future projects, we would implement routing from the start to support a cleaner structure, better browser navigation, and improved scalability.</a:t>
            </a:r>
            <a:endParaRPr lang="nb-NO" dirty="0"/>
          </a:p>
          <a:p>
            <a:endParaRPr lang="en-US" dirty="0">
              <a:latin typeface="Calibri"/>
              <a:ea typeface="Calibri"/>
              <a:cs typeface="Calibri"/>
            </a:endParaRPr>
          </a:p>
        </p:txBody>
      </p:sp>
      <p:sp>
        <p:nvSpPr>
          <p:cNvPr id="4" name="Plassholder for lysbildenummer 3"/>
          <p:cNvSpPr>
            <a:spLocks noGrp="1"/>
          </p:cNvSpPr>
          <p:nvPr>
            <p:ph type="sldNum" sz="quarter" idx="5"/>
          </p:nvPr>
        </p:nvSpPr>
        <p:spPr/>
        <p:txBody>
          <a:bodyPr/>
          <a:lstStyle/>
          <a:p>
            <a:fld id="{A6919AAE-BA60-4ECB-8AD8-CB7D29D98C0B}" type="slidenum">
              <a:rPr lang="nb-NO" smtClean="0"/>
              <a:t>22</a:t>
            </a:fld>
            <a:endParaRPr lang="nb-NO"/>
          </a:p>
        </p:txBody>
      </p:sp>
    </p:spTree>
    <p:extLst>
      <p:ext uri="{BB962C8B-B14F-4D97-AF65-F5344CB8AC3E}">
        <p14:creationId xmlns:p14="http://schemas.microsoft.com/office/powerpoint/2010/main" val="1788562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ADRIAN</a:t>
            </a:r>
          </a:p>
          <a:p>
            <a:endParaRPr lang="en-US">
              <a:latin typeface="Calibri"/>
              <a:ea typeface="Calibri"/>
              <a:cs typeface="Calibri"/>
            </a:endParaRPr>
          </a:p>
          <a:p>
            <a:r>
              <a:rPr lang="en-US">
                <a:latin typeface="Calibri"/>
                <a:ea typeface="Calibri"/>
                <a:cs typeface="Calibri"/>
              </a:rPr>
              <a:t>To fulfill all the requirements in a good manner following best </a:t>
            </a:r>
            <a:r>
              <a:rPr lang="en-US" err="1">
                <a:latin typeface="Calibri"/>
                <a:ea typeface="Calibri"/>
                <a:cs typeface="Calibri"/>
              </a:rPr>
              <a:t>pracices</a:t>
            </a:r>
            <a:r>
              <a:rPr lang="en-US">
                <a:latin typeface="Calibri"/>
                <a:ea typeface="Calibri"/>
                <a:cs typeface="Calibri"/>
              </a:rPr>
              <a:t>, we ended up with 14 different tables.</a:t>
            </a:r>
          </a:p>
          <a:p>
            <a:endParaRPr lang="en-US">
              <a:latin typeface="Calibri"/>
              <a:ea typeface="Calibri"/>
              <a:cs typeface="Calibri"/>
            </a:endParaRPr>
          </a:p>
          <a:p>
            <a:r>
              <a:rPr lang="en-US">
                <a:latin typeface="Calibri"/>
                <a:ea typeface="Calibri"/>
                <a:cs typeface="Calibri"/>
              </a:rPr>
              <a:t>We have for example a user table which is referenced by the </a:t>
            </a:r>
            <a:r>
              <a:rPr lang="en-US" err="1">
                <a:latin typeface="Calibri"/>
                <a:ea typeface="Calibri"/>
                <a:cs typeface="Calibri"/>
              </a:rPr>
              <a:t>user_roles</a:t>
            </a:r>
            <a:r>
              <a:rPr lang="en-US">
                <a:latin typeface="Calibri"/>
                <a:ea typeface="Calibri"/>
                <a:cs typeface="Calibri"/>
              </a:rPr>
              <a:t> table to assign a user multiple roles, for example admin, support etc. The user id is also used to store a users purchases and favorite flights.</a:t>
            </a:r>
          </a:p>
          <a:p>
            <a:r>
              <a:rPr lang="en-US">
                <a:latin typeface="Calibri"/>
                <a:ea typeface="Calibri"/>
                <a:cs typeface="Calibri"/>
              </a:rPr>
              <a:t>A product, which we have called price references the </a:t>
            </a:r>
            <a:r>
              <a:rPr lang="en-US" err="1">
                <a:latin typeface="Calibri"/>
                <a:ea typeface="Calibri"/>
                <a:cs typeface="Calibri"/>
              </a:rPr>
              <a:t>scheduled_flights</a:t>
            </a:r>
            <a:r>
              <a:rPr lang="en-US">
                <a:latin typeface="Calibri"/>
                <a:ea typeface="Calibri"/>
                <a:cs typeface="Calibri"/>
              </a:rPr>
              <a:t> table, which stores which flight is taking a certain route at a certain date. The price table also stores the currency code, for example NOK or USD, a </a:t>
            </a:r>
            <a:r>
              <a:rPr lang="en-US" err="1">
                <a:latin typeface="Calibri"/>
                <a:ea typeface="Calibri"/>
                <a:cs typeface="Calibri"/>
              </a:rPr>
              <a:t>discound</a:t>
            </a:r>
            <a:r>
              <a:rPr lang="en-US">
                <a:latin typeface="Calibri"/>
                <a:ea typeface="Calibri"/>
                <a:cs typeface="Calibri"/>
              </a:rPr>
              <a:t>, if it is hidden by the admin, the price, who the provider is, and has a </a:t>
            </a:r>
            <a:r>
              <a:rPr lang="en-US" err="1">
                <a:latin typeface="Calibri"/>
                <a:ea typeface="Calibri"/>
                <a:cs typeface="Calibri"/>
              </a:rPr>
              <a:t>class_id</a:t>
            </a:r>
            <a:r>
              <a:rPr lang="en-US">
                <a:latin typeface="Calibri"/>
                <a:ea typeface="Calibri"/>
                <a:cs typeface="Calibri"/>
              </a:rPr>
              <a:t> which references the </a:t>
            </a:r>
            <a:r>
              <a:rPr lang="en-US" err="1">
                <a:latin typeface="Calibri"/>
                <a:ea typeface="Calibri"/>
                <a:cs typeface="Calibri"/>
              </a:rPr>
              <a:t>flight_classes</a:t>
            </a:r>
            <a:r>
              <a:rPr lang="en-US">
                <a:latin typeface="Calibri"/>
                <a:ea typeface="Calibri"/>
                <a:cs typeface="Calibri"/>
              </a:rPr>
              <a:t> table which has information about how many seats a certain flight has and what flight </a:t>
            </a:r>
            <a:r>
              <a:rPr lang="en-US" err="1">
                <a:latin typeface="Calibri"/>
                <a:ea typeface="Calibri"/>
                <a:cs typeface="Calibri"/>
              </a:rPr>
              <a:t>clas</a:t>
            </a:r>
            <a:r>
              <a:rPr lang="en-US">
                <a:latin typeface="Calibri"/>
                <a:ea typeface="Calibri"/>
                <a:cs typeface="Calibri"/>
              </a:rPr>
              <a:t> that is, for example economy class or business class. </a:t>
            </a:r>
          </a:p>
          <a:p>
            <a:endParaRPr lang="en-US">
              <a:latin typeface="Calibri"/>
              <a:ea typeface="Calibri"/>
              <a:cs typeface="Calibri"/>
            </a:endParaRPr>
          </a:p>
          <a:p>
            <a:r>
              <a:rPr lang="en-US">
                <a:latin typeface="Calibri"/>
                <a:ea typeface="Calibri"/>
                <a:cs typeface="Calibri"/>
              </a:rPr>
              <a:t>Furthermore the flight table has the name of the flight and a reference to the </a:t>
            </a:r>
            <a:r>
              <a:rPr lang="en-US" err="1">
                <a:latin typeface="Calibri"/>
                <a:ea typeface="Calibri"/>
                <a:cs typeface="Calibri"/>
              </a:rPr>
              <a:t>flight_company</a:t>
            </a:r>
            <a:r>
              <a:rPr lang="en-US">
                <a:latin typeface="Calibri"/>
                <a:ea typeface="Calibri"/>
                <a:cs typeface="Calibri"/>
              </a:rPr>
              <a:t> table, which has information about the company who have that flight. Like their logo, their name, an </a:t>
            </a:r>
            <a:r>
              <a:rPr lang="en-US" err="1">
                <a:latin typeface="Calibri"/>
                <a:ea typeface="Calibri"/>
                <a:cs typeface="Calibri"/>
              </a:rPr>
              <a:t>url</a:t>
            </a:r>
            <a:r>
              <a:rPr lang="en-US">
                <a:latin typeface="Calibri"/>
                <a:ea typeface="Calibri"/>
                <a:cs typeface="Calibri"/>
              </a:rPr>
              <a:t> to their website and so on.</a:t>
            </a:r>
          </a:p>
          <a:p>
            <a:endParaRPr lang="en-US">
              <a:latin typeface="Calibri"/>
              <a:ea typeface="Calibri"/>
              <a:cs typeface="Calibri"/>
            </a:endParaRPr>
          </a:p>
          <a:p>
            <a:r>
              <a:rPr lang="en-US">
                <a:latin typeface="Calibri"/>
                <a:ea typeface="Calibri"/>
                <a:cs typeface="Calibri"/>
              </a:rPr>
              <a:t>Each flight may have some extra features like </a:t>
            </a:r>
            <a:r>
              <a:rPr lang="en-US" err="1">
                <a:latin typeface="Calibri"/>
                <a:ea typeface="Calibri"/>
                <a:cs typeface="Calibri"/>
              </a:rPr>
              <a:t>wifi</a:t>
            </a:r>
            <a:r>
              <a:rPr lang="en-US">
                <a:latin typeface="Calibri"/>
                <a:ea typeface="Calibri"/>
                <a:cs typeface="Calibri"/>
              </a:rPr>
              <a:t> or extra legroom. This is stored using the </a:t>
            </a:r>
            <a:r>
              <a:rPr lang="en-US" err="1">
                <a:latin typeface="Calibri"/>
                <a:ea typeface="Calibri"/>
                <a:cs typeface="Calibri"/>
              </a:rPr>
              <a:t>flight_accommodation</a:t>
            </a:r>
            <a:r>
              <a:rPr lang="en-US">
                <a:latin typeface="Calibri"/>
                <a:ea typeface="Calibri"/>
                <a:cs typeface="Calibri"/>
              </a:rPr>
              <a:t> table which facilitates a many-to-many relationship between a flight and its extra features.</a:t>
            </a:r>
          </a:p>
        </p:txBody>
      </p:sp>
      <p:sp>
        <p:nvSpPr>
          <p:cNvPr id="4" name="Slide Number Placeholder 3"/>
          <p:cNvSpPr>
            <a:spLocks noGrp="1"/>
          </p:cNvSpPr>
          <p:nvPr>
            <p:ph type="sldNum" sz="quarter" idx="5"/>
          </p:nvPr>
        </p:nvSpPr>
        <p:spPr/>
        <p:txBody>
          <a:bodyPr/>
          <a:lstStyle/>
          <a:p>
            <a:fld id="{A6919AAE-BA60-4ECB-8AD8-CB7D29D98C0B}" type="slidenum">
              <a:rPr lang="nb-NO" smtClean="0"/>
              <a:t>24</a:t>
            </a:fld>
            <a:endParaRPr lang="nb-NO"/>
          </a:p>
        </p:txBody>
      </p:sp>
    </p:spTree>
    <p:extLst>
      <p:ext uri="{BB962C8B-B14F-4D97-AF65-F5344CB8AC3E}">
        <p14:creationId xmlns:p14="http://schemas.microsoft.com/office/powerpoint/2010/main" val="3638938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Swagger</a:t>
            </a:r>
          </a:p>
        </p:txBody>
      </p:sp>
      <p:sp>
        <p:nvSpPr>
          <p:cNvPr id="4" name="Slide Number Placeholder 3"/>
          <p:cNvSpPr>
            <a:spLocks noGrp="1"/>
          </p:cNvSpPr>
          <p:nvPr>
            <p:ph type="sldNum" sz="quarter" idx="5"/>
          </p:nvPr>
        </p:nvSpPr>
        <p:spPr/>
        <p:txBody>
          <a:bodyPr/>
          <a:lstStyle/>
          <a:p>
            <a:fld id="{A6919AAE-BA60-4ECB-8AD8-CB7D29D98C0B}" type="slidenum">
              <a:rPr lang="nb-NO" smtClean="0"/>
              <a:t>25</a:t>
            </a:fld>
            <a:endParaRPr lang="nb-NO"/>
          </a:p>
        </p:txBody>
      </p:sp>
    </p:spTree>
    <p:extLst>
      <p:ext uri="{BB962C8B-B14F-4D97-AF65-F5344CB8AC3E}">
        <p14:creationId xmlns:p14="http://schemas.microsoft.com/office/powerpoint/2010/main" val="2021596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t>Our website is built around a clear role-based access system with </a:t>
            </a:r>
            <a:r>
              <a:rPr lang="en-US" b="1"/>
              <a:t>three user roles</a:t>
            </a:r>
            <a:r>
              <a:rPr lang="en-US"/>
              <a:t>: </a:t>
            </a:r>
            <a:r>
              <a:rPr lang="en-US" b="1"/>
              <a:t>visitor</a:t>
            </a:r>
            <a:r>
              <a:rPr lang="en-US"/>
              <a:t>, </a:t>
            </a:r>
            <a:r>
              <a:rPr lang="en-US" b="1"/>
              <a:t>user</a:t>
            </a:r>
            <a:r>
              <a:rPr lang="en-US"/>
              <a:t>, and </a:t>
            </a:r>
            <a:r>
              <a:rPr lang="en-US" b="1"/>
              <a:t>admin</a:t>
            </a:r>
            <a:r>
              <a:rPr lang="en-US"/>
              <a:t>—each with progressively more access and functionality.</a:t>
            </a:r>
            <a:endParaRPr lang="nb-NO"/>
          </a:p>
          <a:p>
            <a:r>
              <a:rPr lang="en-US"/>
              <a:t>A </a:t>
            </a:r>
            <a:r>
              <a:rPr lang="en-US" b="1"/>
              <a:t>visitor</a:t>
            </a:r>
            <a:r>
              <a:rPr lang="en-US"/>
              <a:t> is anyone not logged in. They can browse flights, view flight details, and even add items to the shopping cart. However, to actually </a:t>
            </a:r>
            <a:r>
              <a:rPr lang="en-US" b="1"/>
              <a:t>purchase flights</a:t>
            </a:r>
            <a:r>
              <a:rPr lang="en-US"/>
              <a:t>, </a:t>
            </a:r>
            <a:r>
              <a:rPr lang="en-US" b="1"/>
              <a:t>favorite them</a:t>
            </a:r>
            <a:r>
              <a:rPr lang="en-US"/>
              <a:t>, or access a </a:t>
            </a:r>
            <a:r>
              <a:rPr lang="en-US" b="1"/>
              <a:t>profile page</a:t>
            </a:r>
            <a:r>
              <a:rPr lang="en-US"/>
              <a:t>, users must be logged in.</a:t>
            </a:r>
            <a:endParaRPr lang="nb-NO"/>
          </a:p>
          <a:p>
            <a:endParaRPr lang="en-US"/>
          </a:p>
          <a:p>
            <a:r>
              <a:rPr lang="en-US"/>
              <a:t>Once logged in as a </a:t>
            </a:r>
            <a:r>
              <a:rPr lang="en-US" b="1"/>
              <a:t>user</a:t>
            </a:r>
            <a:r>
              <a:rPr lang="en-US"/>
              <a:t>, you gain access to all standard features, including viewing your </a:t>
            </a:r>
            <a:r>
              <a:rPr lang="en-US" b="1"/>
              <a:t>purchase history</a:t>
            </a:r>
            <a:r>
              <a:rPr lang="en-US"/>
              <a:t>, managing </a:t>
            </a:r>
            <a:r>
              <a:rPr lang="en-US" b="1"/>
              <a:t>favorites</a:t>
            </a:r>
            <a:r>
              <a:rPr lang="en-US"/>
              <a:t>, and adjusting </a:t>
            </a:r>
            <a:r>
              <a:rPr lang="en-US" b="1"/>
              <a:t>profile settings</a:t>
            </a:r>
            <a:r>
              <a:rPr lang="en-US"/>
              <a:t> like preferred currency.</a:t>
            </a:r>
            <a:endParaRPr lang="nb-NO"/>
          </a:p>
          <a:p>
            <a:endParaRPr lang="en-US"/>
          </a:p>
          <a:p>
            <a:r>
              <a:rPr lang="en-US"/>
              <a:t>Finally, </a:t>
            </a:r>
            <a:r>
              <a:rPr lang="en-US" b="1"/>
              <a:t>admins</a:t>
            </a:r>
            <a:r>
              <a:rPr lang="en-US"/>
              <a:t> have full control. They can manage the visibility of flights—for example, hiding specific listings.</a:t>
            </a:r>
            <a:endParaRPr lang="nb-NO"/>
          </a:p>
          <a:p>
            <a:r>
              <a:rPr lang="en-US"/>
              <a:t>Admin can add and delete roles for users. And each user can have many roles.</a:t>
            </a:r>
          </a:p>
          <a:p>
            <a:r>
              <a:rPr lang="en-US"/>
              <a:t>This role-based system ensures that access is both </a:t>
            </a:r>
            <a:r>
              <a:rPr lang="en-US" b="1"/>
              <a:t>secure</a:t>
            </a:r>
            <a:r>
              <a:rPr lang="en-US"/>
              <a:t> and </a:t>
            </a:r>
            <a:r>
              <a:rPr lang="en-US" b="1"/>
              <a:t>structured</a:t>
            </a:r>
            <a:r>
              <a:rPr lang="en-US"/>
              <a:t>, depending on the user’s level of authorization.</a:t>
            </a:r>
            <a:endParaRPr lang="nb-NO"/>
          </a:p>
          <a:p>
            <a:endParaRPr lang="en-US">
              <a:latin typeface="Calibri"/>
              <a:ea typeface="Calibri"/>
              <a:cs typeface="Calibri"/>
            </a:endParaRPr>
          </a:p>
        </p:txBody>
      </p:sp>
      <p:sp>
        <p:nvSpPr>
          <p:cNvPr id="4" name="Plassholder for lysbildenummer 3"/>
          <p:cNvSpPr>
            <a:spLocks noGrp="1"/>
          </p:cNvSpPr>
          <p:nvPr>
            <p:ph type="sldNum" sz="quarter" idx="5"/>
          </p:nvPr>
        </p:nvSpPr>
        <p:spPr/>
        <p:txBody>
          <a:bodyPr/>
          <a:lstStyle/>
          <a:p>
            <a:fld id="{A6919AAE-BA60-4ECB-8AD8-CB7D29D98C0B}" type="slidenum">
              <a:rPr lang="nb-NO" smtClean="0"/>
              <a:t>26</a:t>
            </a:fld>
            <a:endParaRPr lang="nb-NO"/>
          </a:p>
        </p:txBody>
      </p:sp>
    </p:spTree>
    <p:extLst>
      <p:ext uri="{BB962C8B-B14F-4D97-AF65-F5344CB8AC3E}">
        <p14:creationId xmlns:p14="http://schemas.microsoft.com/office/powerpoint/2010/main" val="20607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When the user opens the web site. They are presented with a clear hero section with a call to action, the search bar. At the bottom of the page the user is prompted for if the want to accept cookies. Doing so will lead to a better user experience since they are used, among other things, for automatically determining the preferred currency of the user.</a:t>
            </a:r>
          </a:p>
        </p:txBody>
      </p:sp>
      <p:sp>
        <p:nvSpPr>
          <p:cNvPr id="4" name="Slide Number Placeholder 3"/>
          <p:cNvSpPr>
            <a:spLocks noGrp="1"/>
          </p:cNvSpPr>
          <p:nvPr>
            <p:ph type="sldNum" sz="quarter" idx="5"/>
          </p:nvPr>
        </p:nvSpPr>
        <p:spPr/>
        <p:txBody>
          <a:bodyPr/>
          <a:lstStyle/>
          <a:p>
            <a:fld id="{A6919AAE-BA60-4ECB-8AD8-CB7D29D98C0B}" type="slidenum">
              <a:rPr lang="nb-NO" smtClean="0"/>
              <a:t>28</a:t>
            </a:fld>
            <a:endParaRPr lang="nb-NO"/>
          </a:p>
        </p:txBody>
      </p:sp>
    </p:spTree>
    <p:extLst>
      <p:ext uri="{BB962C8B-B14F-4D97-AF65-F5344CB8AC3E}">
        <p14:creationId xmlns:p14="http://schemas.microsoft.com/office/powerpoint/2010/main" val="1245214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We</a:t>
            </a:r>
            <a:r>
              <a:rPr lang="nb-NO" dirty="0"/>
              <a:t> have </a:t>
            </a:r>
            <a:r>
              <a:rPr lang="nb-NO" dirty="0" err="1"/>
              <a:t>learned</a:t>
            </a:r>
            <a:r>
              <a:rPr lang="nb-NO" dirty="0"/>
              <a:t> </a:t>
            </a:r>
            <a:r>
              <a:rPr lang="nb-NO" dirty="0" err="1"/>
              <a:t>about</a:t>
            </a:r>
            <a:r>
              <a:rPr lang="nb-NO" dirty="0"/>
              <a:t> </a:t>
            </a:r>
            <a:r>
              <a:rPr lang="nb-NO" dirty="0" err="1"/>
              <a:t>jwt</a:t>
            </a:r>
            <a:r>
              <a:rPr lang="nb-NO" dirty="0"/>
              <a:t> </a:t>
            </a:r>
            <a:r>
              <a:rPr lang="nb-NO" dirty="0" err="1"/>
              <a:t>authorization</a:t>
            </a:r>
            <a:r>
              <a:rPr lang="nb-NO" dirty="0"/>
              <a:t>.</a:t>
            </a:r>
          </a:p>
          <a:p>
            <a:r>
              <a:rPr lang="nb-NO" dirty="0" err="1"/>
              <a:t>We</a:t>
            </a:r>
            <a:r>
              <a:rPr lang="nb-NO" dirty="0"/>
              <a:t> have </a:t>
            </a:r>
            <a:r>
              <a:rPr lang="nb-NO" dirty="0" err="1"/>
              <a:t>learned</a:t>
            </a:r>
            <a:r>
              <a:rPr lang="nb-NO" dirty="0"/>
              <a:t> </a:t>
            </a:r>
            <a:r>
              <a:rPr lang="nb-NO" dirty="0" err="1"/>
              <a:t>how</a:t>
            </a:r>
            <a:r>
              <a:rPr lang="nb-NO" dirty="0"/>
              <a:t> to </a:t>
            </a:r>
            <a:r>
              <a:rPr lang="nb-NO" dirty="0" err="1"/>
              <a:t>create</a:t>
            </a:r>
            <a:r>
              <a:rPr lang="nb-NO" dirty="0"/>
              <a:t> and </a:t>
            </a:r>
            <a:r>
              <a:rPr lang="nb-NO" dirty="0" err="1"/>
              <a:t>use</a:t>
            </a:r>
            <a:r>
              <a:rPr lang="nb-NO" dirty="0"/>
              <a:t> </a:t>
            </a:r>
            <a:r>
              <a:rPr lang="nb-NO" dirty="0" err="1"/>
              <a:t>endpoints</a:t>
            </a:r>
            <a:endParaRPr lang="nb-NO" dirty="0"/>
          </a:p>
          <a:p>
            <a:r>
              <a:rPr lang="nb-NO" dirty="0"/>
              <a:t>How to </a:t>
            </a:r>
            <a:r>
              <a:rPr lang="nb-NO" dirty="0" err="1"/>
              <a:t>create</a:t>
            </a:r>
            <a:r>
              <a:rPr lang="nb-NO" dirty="0"/>
              <a:t> swagger </a:t>
            </a:r>
            <a:r>
              <a:rPr lang="nb-NO" dirty="0" err="1"/>
              <a:t>doc</a:t>
            </a:r>
            <a:r>
              <a:rPr lang="nb-NO" dirty="0"/>
              <a:t> for </a:t>
            </a:r>
            <a:r>
              <a:rPr lang="nb-NO" dirty="0" err="1"/>
              <a:t>controllers</a:t>
            </a:r>
            <a:endParaRPr lang="nb-NO" dirty="0"/>
          </a:p>
          <a:p>
            <a:r>
              <a:rPr lang="nb-NO" dirty="0" err="1"/>
              <a:t>Learned</a:t>
            </a:r>
            <a:r>
              <a:rPr lang="nb-NO" dirty="0"/>
              <a:t> </a:t>
            </a:r>
            <a:r>
              <a:rPr lang="nb-NO" dirty="0" err="1"/>
              <a:t>how</a:t>
            </a:r>
            <a:r>
              <a:rPr lang="nb-NO" dirty="0"/>
              <a:t> to </a:t>
            </a:r>
            <a:r>
              <a:rPr lang="nb-NO" dirty="0" err="1"/>
              <a:t>create</a:t>
            </a:r>
            <a:r>
              <a:rPr lang="nb-NO" dirty="0"/>
              <a:t> a </a:t>
            </a:r>
            <a:r>
              <a:rPr lang="nb-NO" dirty="0" err="1"/>
              <a:t>backend</a:t>
            </a:r>
            <a:r>
              <a:rPr lang="nb-NO" dirty="0"/>
              <a:t> </a:t>
            </a:r>
            <a:r>
              <a:rPr lang="nb-NO" dirty="0" err="1"/>
              <a:t>with</a:t>
            </a:r>
            <a:r>
              <a:rPr lang="nb-NO" dirty="0"/>
              <a:t> spring-</a:t>
            </a:r>
            <a:r>
              <a:rPr lang="nb-NO" dirty="0" err="1"/>
              <a:t>boot</a:t>
            </a:r>
            <a:endParaRPr lang="nb-NO" dirty="0"/>
          </a:p>
          <a:p>
            <a:r>
              <a:rPr lang="nb-NO" dirty="0"/>
              <a:t>How to </a:t>
            </a:r>
            <a:r>
              <a:rPr lang="nb-NO" dirty="0" err="1"/>
              <a:t>deploy</a:t>
            </a:r>
            <a:r>
              <a:rPr lang="nb-NO" dirty="0"/>
              <a:t> programs and </a:t>
            </a:r>
            <a:r>
              <a:rPr lang="nb-NO" dirty="0" err="1"/>
              <a:t>such</a:t>
            </a:r>
            <a:r>
              <a:rPr lang="nb-NO" dirty="0"/>
              <a:t> </a:t>
            </a:r>
            <a:r>
              <a:rPr lang="nb-NO" dirty="0" err="1"/>
              <a:t>on</a:t>
            </a:r>
            <a:r>
              <a:rPr lang="nb-NO" dirty="0"/>
              <a:t> a server.</a:t>
            </a:r>
          </a:p>
          <a:p>
            <a:r>
              <a:rPr lang="nb-NO" dirty="0" err="1"/>
              <a:t>Put</a:t>
            </a:r>
            <a:r>
              <a:rPr lang="nb-NO" dirty="0"/>
              <a:t> </a:t>
            </a:r>
            <a:r>
              <a:rPr lang="nb-NO" dirty="0" err="1"/>
              <a:t>into</a:t>
            </a:r>
            <a:r>
              <a:rPr lang="nb-NO" dirty="0"/>
              <a:t> </a:t>
            </a:r>
            <a:r>
              <a:rPr lang="nb-NO" dirty="0" err="1"/>
              <a:t>practice</a:t>
            </a:r>
            <a:r>
              <a:rPr lang="nb-NO" dirty="0"/>
              <a:t> </a:t>
            </a:r>
            <a:r>
              <a:rPr lang="nb-NO" dirty="0" err="1"/>
              <a:t>what</a:t>
            </a:r>
            <a:r>
              <a:rPr lang="nb-NO" dirty="0"/>
              <a:t> </a:t>
            </a:r>
            <a:r>
              <a:rPr lang="nb-NO" dirty="0" err="1"/>
              <a:t>we</a:t>
            </a:r>
            <a:r>
              <a:rPr lang="nb-NO" dirty="0"/>
              <a:t> </a:t>
            </a:r>
            <a:r>
              <a:rPr lang="nb-NO" dirty="0" err="1"/>
              <a:t>learned</a:t>
            </a:r>
            <a:r>
              <a:rPr lang="nb-NO" dirty="0"/>
              <a:t> </a:t>
            </a:r>
            <a:r>
              <a:rPr lang="nb-NO" dirty="0" err="1"/>
              <a:t>previously</a:t>
            </a:r>
            <a:r>
              <a:rPr lang="nb-NO" dirty="0"/>
              <a:t> </a:t>
            </a:r>
            <a:r>
              <a:rPr lang="nb-NO" dirty="0" err="1"/>
              <a:t>about</a:t>
            </a:r>
            <a:r>
              <a:rPr lang="nb-NO" dirty="0"/>
              <a:t> databases at </a:t>
            </a:r>
            <a:r>
              <a:rPr lang="nb-NO" dirty="0" err="1"/>
              <a:t>school</a:t>
            </a:r>
            <a:r>
              <a:rPr lang="nb-NO" dirty="0"/>
              <a:t>.</a:t>
            </a:r>
          </a:p>
          <a:p>
            <a:r>
              <a:rPr lang="nb-NO" dirty="0" err="1"/>
              <a:t>Learned</a:t>
            </a:r>
            <a:r>
              <a:rPr lang="nb-NO" dirty="0"/>
              <a:t> </a:t>
            </a:r>
            <a:r>
              <a:rPr lang="nb-NO" dirty="0" err="1"/>
              <a:t>how</a:t>
            </a:r>
            <a:r>
              <a:rPr lang="nb-NO" dirty="0"/>
              <a:t> to do </a:t>
            </a:r>
            <a:r>
              <a:rPr lang="nb-NO" dirty="0" err="1"/>
              <a:t>object</a:t>
            </a:r>
            <a:r>
              <a:rPr lang="nb-NO" dirty="0"/>
              <a:t> </a:t>
            </a:r>
            <a:r>
              <a:rPr lang="nb-NO" dirty="0" err="1"/>
              <a:t>relationship</a:t>
            </a:r>
            <a:r>
              <a:rPr lang="nb-NO" dirty="0"/>
              <a:t> </a:t>
            </a:r>
            <a:r>
              <a:rPr lang="nb-NO" dirty="0" err="1"/>
              <a:t>mapping</a:t>
            </a:r>
            <a:r>
              <a:rPr lang="nb-NO" dirty="0"/>
              <a:t> </a:t>
            </a:r>
            <a:r>
              <a:rPr lang="nb-NO" dirty="0" err="1"/>
              <a:t>with</a:t>
            </a:r>
            <a:r>
              <a:rPr lang="nb-NO" dirty="0"/>
              <a:t> </a:t>
            </a:r>
            <a:r>
              <a:rPr lang="nb-NO" dirty="0" err="1"/>
              <a:t>jpa</a:t>
            </a:r>
            <a:endParaRPr lang="nb-NO" dirty="0"/>
          </a:p>
          <a:p>
            <a:r>
              <a:rPr lang="nb-NO" dirty="0" err="1"/>
              <a:t>Utilizing</a:t>
            </a:r>
            <a:r>
              <a:rPr lang="nb-NO" dirty="0"/>
              <a:t> </a:t>
            </a:r>
            <a:r>
              <a:rPr lang="nb-NO" dirty="0" err="1"/>
              <a:t>environment</a:t>
            </a:r>
            <a:r>
              <a:rPr lang="nb-NO"/>
              <a:t> variables</a:t>
            </a:r>
          </a:p>
        </p:txBody>
      </p:sp>
      <p:sp>
        <p:nvSpPr>
          <p:cNvPr id="4" name="Slide Number Placeholder 3"/>
          <p:cNvSpPr>
            <a:spLocks noGrp="1"/>
          </p:cNvSpPr>
          <p:nvPr>
            <p:ph type="sldNum" sz="quarter" idx="5"/>
          </p:nvPr>
        </p:nvSpPr>
        <p:spPr/>
        <p:txBody>
          <a:bodyPr/>
          <a:lstStyle/>
          <a:p>
            <a:fld id="{A6919AAE-BA60-4ECB-8AD8-CB7D29D98C0B}" type="slidenum">
              <a:rPr lang="nb-NO" smtClean="0"/>
              <a:t>31</a:t>
            </a:fld>
            <a:endParaRPr lang="nb-NO"/>
          </a:p>
        </p:txBody>
      </p:sp>
    </p:spTree>
    <p:extLst>
      <p:ext uri="{BB962C8B-B14F-4D97-AF65-F5344CB8AC3E}">
        <p14:creationId xmlns:p14="http://schemas.microsoft.com/office/powerpoint/2010/main" val="3494186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 we were assigned the theme of building a </a:t>
            </a:r>
            <a:r>
              <a:rPr lang="en-US" b="1" dirty="0"/>
              <a:t>Flight Price Aggregator</a:t>
            </a:r>
            <a:r>
              <a:rPr lang="en-US" dirty="0"/>
              <a:t>, under the brand name </a:t>
            </a:r>
            <a:r>
              <a:rPr lang="en-US" i="1" dirty="0"/>
              <a:t>Flight Finder</a:t>
            </a:r>
            <a:r>
              <a:rPr lang="en-US" dirty="0"/>
              <a:t>. The primary objective was to develop a functional and user-friendly platform that enables users to efficiently compare flight prices from multiple providers.</a:t>
            </a:r>
            <a:endParaRPr lang="nb-NO" dirty="0"/>
          </a:p>
          <a:p>
            <a:pPr>
              <a:buNone/>
            </a:pPr>
            <a:endParaRPr lang="en-US" dirty="0"/>
          </a:p>
          <a:p>
            <a:r>
              <a:rPr lang="en-US" dirty="0"/>
              <a:t>The core problem we addressed is the fragmented nature of online flight booking our platform streamlines this to a single site.</a:t>
            </a:r>
          </a:p>
          <a:p>
            <a:endParaRPr lang="en-US" dirty="0"/>
          </a:p>
          <a:p>
            <a:endParaRPr lang="en-US" dirty="0"/>
          </a:p>
          <a:p>
            <a:endParaRPr lang="en-US" dirty="0"/>
          </a:p>
          <a:p>
            <a:endParaRPr lang="en-US" dirty="0"/>
          </a:p>
          <a:p>
            <a:pPr>
              <a:buNone/>
            </a:pPr>
            <a:r>
              <a:rPr lang="en-US" dirty="0"/>
              <a:t>This process is inefficient and can lead to inconsistent or unclear pricing data.</a:t>
            </a:r>
          </a:p>
          <a:p>
            <a:pPr>
              <a:buNone/>
            </a:pPr>
            <a:endParaRPr lang="en-US" dirty="0"/>
          </a:p>
          <a:p>
            <a:pPr>
              <a:buNone/>
            </a:pPr>
            <a:r>
              <a:rPr lang="en-US" dirty="0"/>
              <a:t>Our platform aims to solve this by aggregating flight data from various sources and presenting it in a unified, structured, and accessible interface. The goal was not to process bookings directly, but to serve as a neutral intermediary that streamlines the discovery and comparison of flights.</a:t>
            </a:r>
          </a:p>
          <a:p>
            <a:pPr>
              <a:buNone/>
            </a:pPr>
            <a:endParaRPr lang="en-US" dirty="0"/>
          </a:p>
          <a:p>
            <a:pPr>
              <a:buNone/>
            </a:pPr>
            <a:r>
              <a:rPr lang="en-US" dirty="0"/>
              <a:t>From a technical perspective, this problem provided the opportunity to integrate a complete front-end and back-end solution, implementing key requirements such as user authentication, role-based access, responsive design, RESTful APIs, and dynamic data loading.</a:t>
            </a:r>
          </a:p>
          <a:p>
            <a:endParaRPr lang="nb-NO" dirty="0"/>
          </a:p>
        </p:txBody>
      </p:sp>
      <p:sp>
        <p:nvSpPr>
          <p:cNvPr id="4" name="Slide Number Placeholder 3"/>
          <p:cNvSpPr>
            <a:spLocks noGrp="1"/>
          </p:cNvSpPr>
          <p:nvPr>
            <p:ph type="sldNum" sz="quarter" idx="5"/>
          </p:nvPr>
        </p:nvSpPr>
        <p:spPr/>
        <p:txBody>
          <a:bodyPr/>
          <a:lstStyle/>
          <a:p>
            <a:fld id="{A6919AAE-BA60-4ECB-8AD8-CB7D29D98C0B}" type="slidenum">
              <a:rPr lang="nb-NO" smtClean="0"/>
              <a:t>2</a:t>
            </a:fld>
            <a:endParaRPr lang="nb-NO"/>
          </a:p>
        </p:txBody>
      </p:sp>
    </p:spTree>
    <p:extLst>
      <p:ext uri="{BB962C8B-B14F-4D97-AF65-F5344CB8AC3E}">
        <p14:creationId xmlns:p14="http://schemas.microsoft.com/office/powerpoint/2010/main" val="8944824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We had issues with establishing a HTTPS connection for our application, we believe this was due to issues with the IP address our domain used. The issue resulted in </a:t>
            </a:r>
            <a:r>
              <a:rPr lang="en-US" err="1">
                <a:latin typeface="Calibri"/>
                <a:ea typeface="Calibri"/>
                <a:cs typeface="Calibri"/>
              </a:rPr>
              <a:t>certbot</a:t>
            </a:r>
            <a:r>
              <a:rPr lang="en-US">
                <a:latin typeface="Calibri"/>
                <a:ea typeface="Calibri"/>
                <a:cs typeface="Calibri"/>
              </a:rPr>
              <a:t> not being able to create a certificate for us which made use opt out of establishing a HTTPS </a:t>
            </a:r>
            <a:r>
              <a:rPr lang="en-US" err="1">
                <a:latin typeface="Calibri"/>
                <a:ea typeface="Calibri"/>
                <a:cs typeface="Calibri"/>
              </a:rPr>
              <a:t>connectoin</a:t>
            </a:r>
            <a:r>
              <a:rPr lang="en-US">
                <a:latin typeface="Calibri"/>
                <a:ea typeface="Calibri"/>
                <a:cs typeface="Calibri"/>
              </a:rPr>
              <a:t>. Instead we just run the frontend and backend on our server and all communication between web browser and frontend/backend happens over HTTP.</a:t>
            </a:r>
          </a:p>
        </p:txBody>
      </p:sp>
      <p:sp>
        <p:nvSpPr>
          <p:cNvPr id="4" name="Slide Number Placeholder 3"/>
          <p:cNvSpPr>
            <a:spLocks noGrp="1"/>
          </p:cNvSpPr>
          <p:nvPr>
            <p:ph type="sldNum" sz="quarter" idx="5"/>
          </p:nvPr>
        </p:nvSpPr>
        <p:spPr/>
        <p:txBody>
          <a:bodyPr/>
          <a:lstStyle/>
          <a:p>
            <a:fld id="{A6919AAE-BA60-4ECB-8AD8-CB7D29D98C0B}" type="slidenum">
              <a:rPr lang="nb-NO" smtClean="0"/>
              <a:t>32</a:t>
            </a:fld>
            <a:endParaRPr lang="nb-NO"/>
          </a:p>
        </p:txBody>
      </p:sp>
    </p:spTree>
    <p:extLst>
      <p:ext uri="{BB962C8B-B14F-4D97-AF65-F5344CB8AC3E}">
        <p14:creationId xmlns:p14="http://schemas.microsoft.com/office/powerpoint/2010/main" val="3094505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manage our project efficiently, we followed an </a:t>
            </a:r>
            <a:r>
              <a:rPr lang="en-US" b="1"/>
              <a:t>agile development process</a:t>
            </a:r>
            <a:r>
              <a:rPr lang="en-US"/>
              <a:t> using bi-weekly </a:t>
            </a:r>
            <a:r>
              <a:rPr lang="en-US" b="1"/>
              <a:t>parallel sprints</a:t>
            </a:r>
            <a:r>
              <a:rPr lang="en-US"/>
              <a:t>—one for the frontend and one for the backend. </a:t>
            </a:r>
          </a:p>
          <a:p>
            <a:endParaRPr lang="en-US"/>
          </a:p>
          <a:p>
            <a:pPr>
              <a:buNone/>
            </a:pPr>
            <a:r>
              <a:rPr lang="en-US"/>
              <a:t>In every sprint, roles were assigned—like Sprint Master and Stenographer. Tasks were broken down into user stories with story points, and assigned individually.</a:t>
            </a:r>
          </a:p>
          <a:p>
            <a:pPr>
              <a:buNone/>
            </a:pPr>
            <a:endParaRPr lang="en-US"/>
          </a:p>
          <a:p>
            <a:pPr>
              <a:buNone/>
            </a:pPr>
            <a:r>
              <a:rPr lang="en-US"/>
              <a:t>We used </a:t>
            </a:r>
            <a:r>
              <a:rPr lang="en-US" b="1"/>
              <a:t>version control with Git</a:t>
            </a:r>
            <a:r>
              <a:rPr lang="en-US"/>
              <a:t>, and worked in 1 repository for the frontend and backend. </a:t>
            </a:r>
          </a:p>
          <a:p>
            <a:pPr>
              <a:buNone/>
            </a:pPr>
            <a:endParaRPr lang="en-US"/>
          </a:p>
          <a:p>
            <a:pPr>
              <a:buNone/>
            </a:pPr>
            <a:r>
              <a:rPr lang="en-US"/>
              <a:t>Our sprint meetings was physical and we held verbal retrospectives where we wrote down individually what could be improved.</a:t>
            </a:r>
          </a:p>
          <a:p>
            <a:pPr>
              <a:buNone/>
            </a:pPr>
            <a:endParaRPr lang="en-US"/>
          </a:p>
          <a:p>
            <a:r>
              <a:rPr lang="en-US"/>
              <a:t>Throughout the sprints, we held regular stand-ups and adjusted our backlog as needed. </a:t>
            </a:r>
          </a:p>
          <a:p>
            <a:endParaRPr lang="en-US"/>
          </a:p>
          <a:p>
            <a:endParaRPr lang="en-US"/>
          </a:p>
          <a:p>
            <a:endParaRPr lang="en-US"/>
          </a:p>
          <a:p>
            <a:pPr>
              <a:buNone/>
            </a:pPr>
            <a:r>
              <a:rPr lang="en-US"/>
              <a:t>For example, in Sprint 9, although we planned more than we could complete, we ended up achieving more functionality than in previous sprints.</a:t>
            </a:r>
          </a:p>
          <a:p>
            <a:r>
              <a:rPr lang="en-US"/>
              <a:t>We documented our progress in detailed sprint reports and used retrospectives to reflect on performance and improve collaboration.</a:t>
            </a:r>
          </a:p>
          <a:p>
            <a:endParaRPr lang="nb-NO"/>
          </a:p>
        </p:txBody>
      </p:sp>
      <p:sp>
        <p:nvSpPr>
          <p:cNvPr id="4" name="Slide Number Placeholder 3"/>
          <p:cNvSpPr>
            <a:spLocks noGrp="1"/>
          </p:cNvSpPr>
          <p:nvPr>
            <p:ph type="sldNum" sz="quarter" idx="5"/>
          </p:nvPr>
        </p:nvSpPr>
        <p:spPr/>
        <p:txBody>
          <a:bodyPr/>
          <a:lstStyle/>
          <a:p>
            <a:fld id="{A6919AAE-BA60-4ECB-8AD8-CB7D29D98C0B}" type="slidenum">
              <a:rPr lang="nb-NO" smtClean="0"/>
              <a:t>3</a:t>
            </a:fld>
            <a:endParaRPr lang="nb-NO"/>
          </a:p>
        </p:txBody>
      </p:sp>
    </p:spTree>
    <p:extLst>
      <p:ext uri="{BB962C8B-B14F-4D97-AF65-F5344CB8AC3E}">
        <p14:creationId xmlns:p14="http://schemas.microsoft.com/office/powerpoint/2010/main" val="1769718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ADRIAN</a:t>
            </a:r>
          </a:p>
          <a:p>
            <a:endParaRPr lang="en-US">
              <a:latin typeface="Calibri"/>
              <a:ea typeface="Calibri"/>
              <a:cs typeface="Calibri"/>
            </a:endParaRPr>
          </a:p>
          <a:p>
            <a:r>
              <a:rPr lang="en-US">
                <a:latin typeface="Calibri"/>
                <a:ea typeface="Calibri"/>
                <a:cs typeface="Calibri"/>
              </a:rPr>
              <a:t>We have gone for a Decoupled </a:t>
            </a:r>
            <a:r>
              <a:rPr lang="en-US"/>
              <a:t>Application architecture</a:t>
            </a:r>
            <a:r>
              <a:rPr lang="en-US">
                <a:latin typeface="Calibri"/>
                <a:ea typeface="Calibri"/>
                <a:cs typeface="Calibri"/>
              </a:rPr>
              <a:t>. Our frontend is created with react and runs on a server provided by NTNU, whilst our backend is written with spring boot runs on this same server provided by NTNU for this project.</a:t>
            </a:r>
          </a:p>
          <a:p>
            <a:endParaRPr lang="en-US">
              <a:latin typeface="Calibri"/>
              <a:ea typeface="Calibri"/>
              <a:cs typeface="Calibri"/>
            </a:endParaRPr>
          </a:p>
          <a:p>
            <a:r>
              <a:rPr lang="en-US">
                <a:latin typeface="Calibri"/>
                <a:ea typeface="Calibri"/>
                <a:cs typeface="Calibri"/>
              </a:rPr>
              <a:t>For authentication we use JWT and the database we use is a </a:t>
            </a:r>
            <a:r>
              <a:rPr lang="en-US" err="1">
                <a:latin typeface="Calibri"/>
                <a:ea typeface="Calibri"/>
                <a:cs typeface="Calibri"/>
              </a:rPr>
              <a:t>mysql</a:t>
            </a:r>
            <a:r>
              <a:rPr lang="en-US">
                <a:latin typeface="Calibri"/>
                <a:ea typeface="Calibri"/>
                <a:cs typeface="Calibri"/>
              </a:rPr>
              <a:t> database running on the server provided by NTNU.</a:t>
            </a:r>
          </a:p>
        </p:txBody>
      </p:sp>
      <p:sp>
        <p:nvSpPr>
          <p:cNvPr id="4" name="Slide Number Placeholder 3"/>
          <p:cNvSpPr>
            <a:spLocks noGrp="1"/>
          </p:cNvSpPr>
          <p:nvPr>
            <p:ph type="sldNum" sz="quarter" idx="5"/>
          </p:nvPr>
        </p:nvSpPr>
        <p:spPr/>
        <p:txBody>
          <a:bodyPr/>
          <a:lstStyle/>
          <a:p>
            <a:fld id="{A6919AAE-BA60-4ECB-8AD8-CB7D29D98C0B}" type="slidenum">
              <a:rPr lang="nb-NO" smtClean="0"/>
              <a:t>4</a:t>
            </a:fld>
            <a:endParaRPr lang="nb-NO"/>
          </a:p>
        </p:txBody>
      </p:sp>
    </p:spTree>
    <p:extLst>
      <p:ext uri="{BB962C8B-B14F-4D97-AF65-F5344CB8AC3E}">
        <p14:creationId xmlns:p14="http://schemas.microsoft.com/office/powerpoint/2010/main" val="1009940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Adrian</a:t>
            </a:r>
          </a:p>
          <a:p>
            <a:r>
              <a:rPr lang="en-US">
                <a:latin typeface="Calibri"/>
                <a:ea typeface="Calibri"/>
                <a:cs typeface="Calibri"/>
              </a:rPr>
              <a:t>For searching we made the decision to not handle the user buying roundtrips or trips with multiple layovers. We discussed this with the customer and decided that it would be best to just let the user buy the tickets themselves if the want a trip to and back from a destination, since we are a flight aggregator service.</a:t>
            </a:r>
            <a:endParaRPr lang="en-US"/>
          </a:p>
          <a:p>
            <a:endParaRPr lang="en-US">
              <a:latin typeface="Calibri"/>
              <a:ea typeface="Calibri"/>
              <a:cs typeface="Calibri"/>
            </a:endParaRPr>
          </a:p>
          <a:p>
            <a:r>
              <a:rPr lang="en-US">
                <a:latin typeface="Calibri"/>
                <a:ea typeface="Calibri"/>
                <a:cs typeface="Calibri"/>
              </a:rPr>
              <a:t>We don’t necessarily have the default flights listed in the project description, instead we automatically generate our own flights with a dummy data generator.</a:t>
            </a:r>
          </a:p>
          <a:p>
            <a:endParaRPr lang="en-US">
              <a:latin typeface="Calibri"/>
              <a:ea typeface="Calibri"/>
              <a:cs typeface="Calibri"/>
            </a:endParaRPr>
          </a:p>
          <a:p>
            <a:r>
              <a:rPr lang="en-US">
                <a:latin typeface="Calibri"/>
                <a:ea typeface="Calibri"/>
                <a:cs typeface="Calibri"/>
              </a:rPr>
              <a:t>## We used an </a:t>
            </a:r>
            <a:r>
              <a:rPr lang="en-US" err="1">
                <a:latin typeface="Calibri"/>
                <a:ea typeface="Calibri"/>
                <a:cs typeface="Calibri"/>
              </a:rPr>
              <a:t>api</a:t>
            </a:r>
            <a:r>
              <a:rPr lang="en-US">
                <a:latin typeface="Calibri"/>
                <a:ea typeface="Calibri"/>
                <a:cs typeface="Calibri"/>
              </a:rPr>
              <a:t> together with the users IP to </a:t>
            </a:r>
            <a:r>
              <a:rPr lang="en-US" err="1">
                <a:latin typeface="Calibri"/>
                <a:ea typeface="Calibri"/>
                <a:cs typeface="Calibri"/>
              </a:rPr>
              <a:t>automatcially</a:t>
            </a:r>
            <a:r>
              <a:rPr lang="en-US">
                <a:latin typeface="Calibri"/>
                <a:ea typeface="Calibri"/>
                <a:cs typeface="Calibri"/>
              </a:rPr>
              <a:t> set the currency of the country in which the user is accessing the site from. Using this all our products prices are </a:t>
            </a:r>
            <a:r>
              <a:rPr lang="en-US" err="1">
                <a:latin typeface="Calibri"/>
                <a:ea typeface="Calibri"/>
                <a:cs typeface="Calibri"/>
              </a:rPr>
              <a:t>automaticallly</a:t>
            </a:r>
            <a:r>
              <a:rPr lang="en-US">
                <a:latin typeface="Calibri"/>
                <a:ea typeface="Calibri"/>
                <a:cs typeface="Calibri"/>
              </a:rPr>
              <a:t> converted to this currency.</a:t>
            </a:r>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6919AAE-BA60-4ECB-8AD8-CB7D29D98C0B}" type="slidenum">
              <a:rPr lang="nb-NO" smtClean="0"/>
              <a:t>5</a:t>
            </a:fld>
            <a:endParaRPr lang="nb-NO"/>
          </a:p>
        </p:txBody>
      </p:sp>
    </p:spTree>
    <p:extLst>
      <p:ext uri="{BB962C8B-B14F-4D97-AF65-F5344CB8AC3E}">
        <p14:creationId xmlns:p14="http://schemas.microsoft.com/office/powerpoint/2010/main" val="569556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DESIGN GUIDELINE</a:t>
            </a:r>
          </a:p>
          <a:p>
            <a:endParaRPr lang="en-US"/>
          </a:p>
          <a:p>
            <a:r>
              <a:rPr lang="en-US"/>
              <a:t>For our design, we followed a serious and professional theme to build user trust, which is crucial when dealing with flight bookings and large payments. Our color scheme centered around shades of blue to evoke calmness and reliability, with a strong contrast using an orange call-to-action color.</a:t>
            </a:r>
          </a:p>
          <a:p>
            <a:r>
              <a:rPr lang="en-US"/>
              <a:t>We built our design guideline using principles from WCAG 2.0, </a:t>
            </a:r>
            <a:r>
              <a:rPr lang="en-US" err="1"/>
              <a:t>UUtilsynet</a:t>
            </a:r>
            <a:r>
              <a:rPr lang="en-US"/>
              <a:t>, Yale’s usability checklist, and Don Normans principles. Most of the defined design elements—like the color palette, layout hierarchy, responsive breakpoints, and semantic HTML—have been consistently followed in the final implementation.</a:t>
            </a:r>
          </a:p>
          <a:p>
            <a:pPr>
              <a:buNone/>
            </a:pPr>
            <a:r>
              <a:rPr lang="en-US"/>
              <a:t>We used clear typography, accessible contrast ratios, and responsive layouts for desktop, and mobile. Accessibility features like keyboard navigation, semantic tags, and alt text were also implemented across the site.</a:t>
            </a:r>
          </a:p>
        </p:txBody>
      </p:sp>
      <p:sp>
        <p:nvSpPr>
          <p:cNvPr id="4" name="Slide Number Placeholder 3"/>
          <p:cNvSpPr>
            <a:spLocks noGrp="1"/>
          </p:cNvSpPr>
          <p:nvPr>
            <p:ph type="sldNum" sz="quarter" idx="5"/>
          </p:nvPr>
        </p:nvSpPr>
        <p:spPr/>
        <p:txBody>
          <a:bodyPr/>
          <a:lstStyle/>
          <a:p>
            <a:fld id="{A6919AAE-BA60-4ECB-8AD8-CB7D29D98C0B}" type="slidenum">
              <a:rPr lang="nb-NO" smtClean="0"/>
              <a:t>6</a:t>
            </a:fld>
            <a:endParaRPr lang="nb-NO"/>
          </a:p>
        </p:txBody>
      </p:sp>
    </p:spTree>
    <p:extLst>
      <p:ext uri="{BB962C8B-B14F-4D97-AF65-F5344CB8AC3E}">
        <p14:creationId xmlns:p14="http://schemas.microsoft.com/office/powerpoint/2010/main" val="2204827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t>We also applied </a:t>
            </a:r>
            <a:r>
              <a:rPr lang="en-US" b="1"/>
              <a:t>Don Norman’s six usability principles</a:t>
            </a:r>
            <a:r>
              <a:rPr lang="en-US"/>
              <a:t> to make our website more accessible and intuitive:</a:t>
            </a:r>
            <a:endParaRPr lang="nb-NO"/>
          </a:p>
          <a:p>
            <a:pPr marL="171450" indent="-171450">
              <a:buFont typeface="Arial"/>
              <a:buChar char="•"/>
            </a:pPr>
            <a:r>
              <a:rPr lang="en-US" b="1"/>
              <a:t>Visibility:</a:t>
            </a:r>
            <a:r>
              <a:rPr lang="en-US"/>
              <a:t> Important elements like the search bar and call-to-action buttons are clearly visible and placed at the top of the page for immediate access.</a:t>
            </a:r>
          </a:p>
          <a:p>
            <a:pPr marL="171450" indent="-171450">
              <a:buFont typeface="Arial"/>
              <a:buChar char="•"/>
            </a:pPr>
            <a:r>
              <a:rPr lang="en-US" b="1"/>
              <a:t>Feedback:</a:t>
            </a:r>
            <a:r>
              <a:rPr lang="en-US"/>
              <a:t> Users get real-time visual feedback—for example, a highlight or confirmation when adding a flight to favorites or the cart.</a:t>
            </a:r>
          </a:p>
          <a:p>
            <a:pPr marL="171450" indent="-171450">
              <a:buFont typeface="Arial"/>
              <a:buChar char="•"/>
            </a:pPr>
            <a:r>
              <a:rPr lang="en-US" b="1"/>
              <a:t>Constraints:</a:t>
            </a:r>
            <a:r>
              <a:rPr lang="en-US"/>
              <a:t> We limit what users can do based on their role. For example, visitors can’t purchase without logging in, which prevents confusion.</a:t>
            </a:r>
          </a:p>
          <a:p>
            <a:pPr marL="171450" indent="-171450">
              <a:buFont typeface="Arial"/>
              <a:buChar char="•"/>
            </a:pPr>
            <a:r>
              <a:rPr lang="en-US" b="1"/>
              <a:t>Mapping:</a:t>
            </a:r>
            <a:r>
              <a:rPr lang="en-US"/>
              <a:t> Buttons and icons are placed where users expect them, like filters on the left and actions next to products, following standard web patterns.</a:t>
            </a:r>
          </a:p>
          <a:p>
            <a:pPr marL="171450" indent="-171450">
              <a:buFont typeface="Arial"/>
              <a:buChar char="•"/>
            </a:pPr>
            <a:r>
              <a:rPr lang="en-US" b="1"/>
              <a:t>Consistency:</a:t>
            </a:r>
            <a:r>
              <a:rPr lang="en-US"/>
              <a:t> We’ve used consistent colors, fonts, and component styling throughout the site to make navigation predictable.</a:t>
            </a:r>
          </a:p>
          <a:p>
            <a:pPr marL="171450" indent="-171450">
              <a:buFont typeface="Arial"/>
              <a:buChar char="•"/>
            </a:pPr>
            <a:r>
              <a:rPr lang="en-US" b="1"/>
              <a:t>Affordance:</a:t>
            </a:r>
            <a:r>
              <a:rPr lang="en-US"/>
              <a:t> Interactive elements like buttons and inputs are styled clearly to show they are clickable or editable, improving usability for all users.</a:t>
            </a:r>
          </a:p>
          <a:p>
            <a:endParaRPr lang="en-US">
              <a:latin typeface="Calibri"/>
              <a:ea typeface="Calibri"/>
              <a:cs typeface="Calibri"/>
            </a:endParaRPr>
          </a:p>
        </p:txBody>
      </p:sp>
      <p:sp>
        <p:nvSpPr>
          <p:cNvPr id="4" name="Plassholder for lysbildenummer 3"/>
          <p:cNvSpPr>
            <a:spLocks noGrp="1"/>
          </p:cNvSpPr>
          <p:nvPr>
            <p:ph type="sldNum" sz="quarter" idx="5"/>
          </p:nvPr>
        </p:nvSpPr>
        <p:spPr/>
        <p:txBody>
          <a:bodyPr/>
          <a:lstStyle/>
          <a:p>
            <a:fld id="{A6919AAE-BA60-4ECB-8AD8-CB7D29D98C0B}" type="slidenum">
              <a:rPr lang="nb-NO" smtClean="0"/>
              <a:t>8</a:t>
            </a:fld>
            <a:endParaRPr lang="nb-NO"/>
          </a:p>
        </p:txBody>
      </p:sp>
    </p:spTree>
    <p:extLst>
      <p:ext uri="{BB962C8B-B14F-4D97-AF65-F5344CB8AC3E}">
        <p14:creationId xmlns:p14="http://schemas.microsoft.com/office/powerpoint/2010/main" val="1896266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t>In the early phase, all three of us created our own wireframes—some were hand-drawn, others built directly with HTML and CSS. These reflected our individual ideas for layout, structure, and user flow.</a:t>
            </a:r>
            <a:endParaRPr lang="nb-NO"/>
          </a:p>
          <a:p>
            <a:endParaRPr lang="en-US"/>
          </a:p>
          <a:p>
            <a:r>
              <a:rPr lang="en-US"/>
              <a:t>We then met and combined the best parts of each version into a single, unified wireframe that included everyone's input.</a:t>
            </a:r>
            <a:endParaRPr lang="nb-NO"/>
          </a:p>
          <a:p>
            <a:endParaRPr lang="en-US"/>
          </a:p>
          <a:p>
            <a:r>
              <a:rPr lang="en-US"/>
              <a:t>While the final product does follow the main structure, it has strayed slightly from the original plan due to design adjustments and feature changes made later in development.</a:t>
            </a:r>
            <a:endParaRPr lang="nb-NO"/>
          </a:p>
          <a:p>
            <a:endParaRPr lang="en-US">
              <a:latin typeface="Calibri"/>
              <a:ea typeface="Calibri"/>
              <a:cs typeface="Calibri"/>
            </a:endParaRPr>
          </a:p>
          <a:p>
            <a:r>
              <a:rPr lang="en-US">
                <a:latin typeface="Calibri"/>
                <a:ea typeface="Calibri"/>
                <a:cs typeface="Calibri"/>
              </a:rPr>
              <a:t>You will see that in the showcase of the final product. But first, here is the final wireframe. </a:t>
            </a:r>
          </a:p>
        </p:txBody>
      </p:sp>
      <p:sp>
        <p:nvSpPr>
          <p:cNvPr id="4" name="Plassholder for lysbildenummer 3"/>
          <p:cNvSpPr>
            <a:spLocks noGrp="1"/>
          </p:cNvSpPr>
          <p:nvPr>
            <p:ph type="sldNum" sz="quarter" idx="5"/>
          </p:nvPr>
        </p:nvSpPr>
        <p:spPr/>
        <p:txBody>
          <a:bodyPr/>
          <a:lstStyle/>
          <a:p>
            <a:fld id="{A6919AAE-BA60-4ECB-8AD8-CB7D29D98C0B}" type="slidenum">
              <a:rPr lang="nb-NO" smtClean="0"/>
              <a:t>10</a:t>
            </a:fld>
            <a:endParaRPr lang="nb-NO"/>
          </a:p>
        </p:txBody>
      </p:sp>
    </p:spTree>
    <p:extLst>
      <p:ext uri="{BB962C8B-B14F-4D97-AF65-F5344CB8AC3E}">
        <p14:creationId xmlns:p14="http://schemas.microsoft.com/office/powerpoint/2010/main" val="3108169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TOBIAS</a:t>
            </a:r>
          </a:p>
        </p:txBody>
      </p:sp>
      <p:sp>
        <p:nvSpPr>
          <p:cNvPr id="4" name="Slide Number Placeholder 3"/>
          <p:cNvSpPr>
            <a:spLocks noGrp="1"/>
          </p:cNvSpPr>
          <p:nvPr>
            <p:ph type="sldNum" sz="quarter" idx="5"/>
          </p:nvPr>
        </p:nvSpPr>
        <p:spPr/>
        <p:txBody>
          <a:bodyPr/>
          <a:lstStyle/>
          <a:p>
            <a:fld id="{A6919AAE-BA60-4ECB-8AD8-CB7D29D98C0B}" type="slidenum">
              <a:rPr lang="nb-NO" smtClean="0"/>
              <a:t>17</a:t>
            </a:fld>
            <a:endParaRPr lang="nb-NO"/>
          </a:p>
        </p:txBody>
      </p:sp>
    </p:spTree>
    <p:extLst>
      <p:ext uri="{BB962C8B-B14F-4D97-AF65-F5344CB8AC3E}">
        <p14:creationId xmlns:p14="http://schemas.microsoft.com/office/powerpoint/2010/main" val="72739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7" name="Date Placeholder 6"/>
          <p:cNvSpPr>
            <a:spLocks noGrp="1"/>
          </p:cNvSpPr>
          <p:nvPr>
            <p:ph type="dt" sz="half" idx="10"/>
          </p:nvPr>
        </p:nvSpPr>
        <p:spPr/>
        <p:txBody>
          <a:bodyPr/>
          <a:lstStyle/>
          <a:p>
            <a:fld id="{43E7B093-74A6-4380-B4E6-A71D66C0D1C9}" type="datetimeFigureOut">
              <a:rPr lang="nb-NO" smtClean="0"/>
              <a:t>22.05.2025</a:t>
            </a:fld>
            <a:endParaRPr lang="nb-NO"/>
          </a:p>
        </p:txBody>
      </p:sp>
      <p:sp>
        <p:nvSpPr>
          <p:cNvPr id="8" name="Footer Placeholder 7"/>
          <p:cNvSpPr>
            <a:spLocks noGrp="1"/>
          </p:cNvSpPr>
          <p:nvPr>
            <p:ph type="ftr" sz="quarter" idx="11"/>
          </p:nvPr>
        </p:nvSpPr>
        <p:spPr/>
        <p:txBody>
          <a:bodyPr/>
          <a:lstStyle/>
          <a:p>
            <a:endParaRPr lang="nb-NO"/>
          </a:p>
        </p:txBody>
      </p:sp>
      <p:sp>
        <p:nvSpPr>
          <p:cNvPr id="9" name="Slide Number Placeholder 8"/>
          <p:cNvSpPr>
            <a:spLocks noGrp="1"/>
          </p:cNvSpPr>
          <p:nvPr>
            <p:ph type="sldNum" sz="quarter" idx="12"/>
          </p:nvPr>
        </p:nvSpPr>
        <p:spPr/>
        <p:txBody>
          <a:bodyPr/>
          <a:lstStyle/>
          <a:p>
            <a:fld id="{BEE39514-94BD-476B-AC23-01E8897DD820}" type="slidenum">
              <a:rPr lang="nb-NO" smtClean="0"/>
              <a:t>‹#›</a:t>
            </a:fld>
            <a:endParaRPr lang="nb-NO"/>
          </a:p>
        </p:txBody>
      </p:sp>
    </p:spTree>
    <p:extLst>
      <p:ext uri="{BB962C8B-B14F-4D97-AF65-F5344CB8AC3E}">
        <p14:creationId xmlns:p14="http://schemas.microsoft.com/office/powerpoint/2010/main" val="149995125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3E7B093-74A6-4380-B4E6-A71D66C0D1C9}" type="datetimeFigureOut">
              <a:rPr lang="nb-NO" smtClean="0"/>
              <a:t>22.05.2025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BEE39514-94BD-476B-AC23-01E8897DD820}" type="slidenum">
              <a:rPr lang="nb-NO" smtClean="0"/>
              <a:t>‹#›</a:t>
            </a:fld>
            <a:endParaRPr lang="nb-NO"/>
          </a:p>
        </p:txBody>
      </p:sp>
    </p:spTree>
    <p:extLst>
      <p:ext uri="{BB962C8B-B14F-4D97-AF65-F5344CB8AC3E}">
        <p14:creationId xmlns:p14="http://schemas.microsoft.com/office/powerpoint/2010/main" val="1338862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3E7B093-74A6-4380-B4E6-A71D66C0D1C9}" type="datetimeFigureOut">
              <a:rPr lang="nb-NO" smtClean="0"/>
              <a:t>22.05.2025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BEE39514-94BD-476B-AC23-01E8897DD820}" type="slidenum">
              <a:rPr lang="nb-NO" smtClean="0"/>
              <a:t>‹#›</a:t>
            </a:fld>
            <a:endParaRPr lang="nb-NO"/>
          </a:p>
        </p:txBody>
      </p:sp>
    </p:spTree>
    <p:extLst>
      <p:ext uri="{BB962C8B-B14F-4D97-AF65-F5344CB8AC3E}">
        <p14:creationId xmlns:p14="http://schemas.microsoft.com/office/powerpoint/2010/main" val="397688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43E7B093-74A6-4380-B4E6-A71D66C0D1C9}" type="datetimeFigureOut">
              <a:rPr lang="nb-NO" smtClean="0"/>
              <a:t>22.05.2025</a:t>
            </a:fld>
            <a:endParaRPr lang="nb-NO"/>
          </a:p>
        </p:txBody>
      </p:sp>
      <p:sp>
        <p:nvSpPr>
          <p:cNvPr id="8" name="Footer Placeholder 7"/>
          <p:cNvSpPr>
            <a:spLocks noGrp="1"/>
          </p:cNvSpPr>
          <p:nvPr>
            <p:ph type="ftr" sz="quarter" idx="11"/>
          </p:nvPr>
        </p:nvSpPr>
        <p:spPr/>
        <p:txBody>
          <a:bodyPr/>
          <a:lstStyle/>
          <a:p>
            <a:endParaRPr lang="nb-NO"/>
          </a:p>
        </p:txBody>
      </p:sp>
      <p:sp>
        <p:nvSpPr>
          <p:cNvPr id="9" name="Slide Number Placeholder 8"/>
          <p:cNvSpPr>
            <a:spLocks noGrp="1"/>
          </p:cNvSpPr>
          <p:nvPr>
            <p:ph type="sldNum" sz="quarter" idx="12"/>
          </p:nvPr>
        </p:nvSpPr>
        <p:spPr/>
        <p:txBody>
          <a:bodyPr/>
          <a:lstStyle/>
          <a:p>
            <a:fld id="{BEE39514-94BD-476B-AC23-01E8897DD820}" type="slidenum">
              <a:rPr lang="nb-NO" smtClean="0"/>
              <a:t>‹#›</a:t>
            </a:fld>
            <a:endParaRPr lang="nb-NO"/>
          </a:p>
        </p:txBody>
      </p:sp>
    </p:spTree>
    <p:extLst>
      <p:ext uri="{BB962C8B-B14F-4D97-AF65-F5344CB8AC3E}">
        <p14:creationId xmlns:p14="http://schemas.microsoft.com/office/powerpoint/2010/main" val="3947536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43E7B093-74A6-4380-B4E6-A71D66C0D1C9}" type="datetimeFigureOut">
              <a:rPr lang="nb-NO" smtClean="0"/>
              <a:t>22.05.2025</a:t>
            </a:fld>
            <a:endParaRPr lang="nb-NO"/>
          </a:p>
        </p:txBody>
      </p:sp>
      <p:sp>
        <p:nvSpPr>
          <p:cNvPr id="8" name="Footer Placeholder 7"/>
          <p:cNvSpPr>
            <a:spLocks noGrp="1"/>
          </p:cNvSpPr>
          <p:nvPr>
            <p:ph type="ftr" sz="quarter" idx="11"/>
          </p:nvPr>
        </p:nvSpPr>
        <p:spPr/>
        <p:txBody>
          <a:bodyPr/>
          <a:lstStyle/>
          <a:p>
            <a:endParaRPr lang="nb-NO"/>
          </a:p>
        </p:txBody>
      </p:sp>
      <p:sp>
        <p:nvSpPr>
          <p:cNvPr id="9" name="Slide Number Placeholder 8"/>
          <p:cNvSpPr>
            <a:spLocks noGrp="1"/>
          </p:cNvSpPr>
          <p:nvPr>
            <p:ph type="sldNum" sz="quarter" idx="12"/>
          </p:nvPr>
        </p:nvSpPr>
        <p:spPr/>
        <p:txBody>
          <a:bodyPr/>
          <a:lstStyle/>
          <a:p>
            <a:fld id="{BEE39514-94BD-476B-AC23-01E8897DD820}" type="slidenum">
              <a:rPr lang="nb-NO" smtClean="0"/>
              <a:t>‹#›</a:t>
            </a:fld>
            <a:endParaRPr lang="nb-NO"/>
          </a:p>
        </p:txBody>
      </p:sp>
    </p:spTree>
    <p:extLst>
      <p:ext uri="{BB962C8B-B14F-4D97-AF65-F5344CB8AC3E}">
        <p14:creationId xmlns:p14="http://schemas.microsoft.com/office/powerpoint/2010/main" val="70419908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Date Placeholder 7"/>
          <p:cNvSpPr>
            <a:spLocks noGrp="1"/>
          </p:cNvSpPr>
          <p:nvPr>
            <p:ph type="dt" sz="half" idx="10"/>
          </p:nvPr>
        </p:nvSpPr>
        <p:spPr/>
        <p:txBody>
          <a:bodyPr/>
          <a:lstStyle/>
          <a:p>
            <a:fld id="{43E7B093-74A6-4380-B4E6-A71D66C0D1C9}" type="datetimeFigureOut">
              <a:rPr lang="nb-NO" smtClean="0"/>
              <a:t>22.05.2025</a:t>
            </a:fld>
            <a:endParaRPr lang="nb-NO"/>
          </a:p>
        </p:txBody>
      </p:sp>
      <p:sp>
        <p:nvSpPr>
          <p:cNvPr id="9" name="Footer Placeholder 8"/>
          <p:cNvSpPr>
            <a:spLocks noGrp="1"/>
          </p:cNvSpPr>
          <p:nvPr>
            <p:ph type="ftr" sz="quarter" idx="11"/>
          </p:nvPr>
        </p:nvSpPr>
        <p:spPr/>
        <p:txBody>
          <a:bodyPr/>
          <a:lstStyle/>
          <a:p>
            <a:endParaRPr lang="nb-NO"/>
          </a:p>
        </p:txBody>
      </p:sp>
      <p:sp>
        <p:nvSpPr>
          <p:cNvPr id="10" name="Slide Number Placeholder 9"/>
          <p:cNvSpPr>
            <a:spLocks noGrp="1"/>
          </p:cNvSpPr>
          <p:nvPr>
            <p:ph type="sldNum" sz="quarter" idx="12"/>
          </p:nvPr>
        </p:nvSpPr>
        <p:spPr/>
        <p:txBody>
          <a:bodyPr/>
          <a:lstStyle/>
          <a:p>
            <a:fld id="{BEE39514-94BD-476B-AC23-01E8897DD820}" type="slidenum">
              <a:rPr lang="nb-NO" smtClean="0"/>
              <a:t>‹#›</a:t>
            </a:fld>
            <a:endParaRPr lang="nb-NO"/>
          </a:p>
        </p:txBody>
      </p:sp>
    </p:spTree>
    <p:extLst>
      <p:ext uri="{BB962C8B-B14F-4D97-AF65-F5344CB8AC3E}">
        <p14:creationId xmlns:p14="http://schemas.microsoft.com/office/powerpoint/2010/main" val="193880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43E7B093-74A6-4380-B4E6-A71D66C0D1C9}" type="datetimeFigureOut">
              <a:rPr lang="nb-NO" smtClean="0"/>
              <a:t>22.05.2025</a:t>
            </a:fld>
            <a:endParaRPr lang="nb-NO"/>
          </a:p>
        </p:txBody>
      </p:sp>
      <p:sp>
        <p:nvSpPr>
          <p:cNvPr id="8" name="Footer Placeholder 7"/>
          <p:cNvSpPr>
            <a:spLocks noGrp="1"/>
          </p:cNvSpPr>
          <p:nvPr>
            <p:ph type="ftr" sz="quarter" idx="11"/>
          </p:nvPr>
        </p:nvSpPr>
        <p:spPr/>
        <p:txBody>
          <a:bodyPr/>
          <a:lstStyle/>
          <a:p>
            <a:endParaRPr lang="nb-NO"/>
          </a:p>
        </p:txBody>
      </p:sp>
      <p:sp>
        <p:nvSpPr>
          <p:cNvPr id="9" name="Slide Number Placeholder 8"/>
          <p:cNvSpPr>
            <a:spLocks noGrp="1"/>
          </p:cNvSpPr>
          <p:nvPr>
            <p:ph type="sldNum" sz="quarter" idx="12"/>
          </p:nvPr>
        </p:nvSpPr>
        <p:spPr/>
        <p:txBody>
          <a:bodyPr/>
          <a:lstStyle/>
          <a:p>
            <a:fld id="{BEE39514-94BD-476B-AC23-01E8897DD820}" type="slidenum">
              <a:rPr lang="nb-NO" smtClean="0"/>
              <a:t>‹#›</a:t>
            </a:fld>
            <a:endParaRPr lang="nb-NO"/>
          </a:p>
        </p:txBody>
      </p:sp>
      <p:sp>
        <p:nvSpPr>
          <p:cNvPr id="10" name="Title 9"/>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67913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43E7B093-74A6-4380-B4E6-A71D66C0D1C9}" type="datetimeFigureOut">
              <a:rPr lang="nb-NO" smtClean="0"/>
              <a:t>22.05.2025</a:t>
            </a:fld>
            <a:endParaRPr lang="nb-NO"/>
          </a:p>
        </p:txBody>
      </p:sp>
      <p:sp>
        <p:nvSpPr>
          <p:cNvPr id="4" name="Footer Placeholder 3"/>
          <p:cNvSpPr>
            <a:spLocks noGrp="1"/>
          </p:cNvSpPr>
          <p:nvPr>
            <p:ph type="ftr" sz="quarter" idx="11"/>
          </p:nvPr>
        </p:nvSpPr>
        <p:spPr/>
        <p:txBody>
          <a:bodyPr/>
          <a:lstStyle/>
          <a:p>
            <a:endParaRPr lang="nb-NO"/>
          </a:p>
        </p:txBody>
      </p:sp>
      <p:sp>
        <p:nvSpPr>
          <p:cNvPr id="5" name="Slide Number Placeholder 4"/>
          <p:cNvSpPr>
            <a:spLocks noGrp="1"/>
          </p:cNvSpPr>
          <p:nvPr>
            <p:ph type="sldNum" sz="quarter" idx="12"/>
          </p:nvPr>
        </p:nvSpPr>
        <p:spPr/>
        <p:txBody>
          <a:bodyPr/>
          <a:lstStyle/>
          <a:p>
            <a:fld id="{BEE39514-94BD-476B-AC23-01E8897DD820}" type="slidenum">
              <a:rPr lang="nb-NO" smtClean="0"/>
              <a:t>‹#›</a:t>
            </a:fld>
            <a:endParaRPr lang="nb-NO"/>
          </a:p>
        </p:txBody>
      </p:sp>
    </p:spTree>
    <p:extLst>
      <p:ext uri="{BB962C8B-B14F-4D97-AF65-F5344CB8AC3E}">
        <p14:creationId xmlns:p14="http://schemas.microsoft.com/office/powerpoint/2010/main" val="2186379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E7B093-74A6-4380-B4E6-A71D66C0D1C9}" type="datetimeFigureOut">
              <a:rPr lang="nb-NO" smtClean="0"/>
              <a:t>22.05.2025</a:t>
            </a:fld>
            <a:endParaRPr lang="nb-NO"/>
          </a:p>
        </p:txBody>
      </p:sp>
      <p:sp>
        <p:nvSpPr>
          <p:cNvPr id="3" name="Footer Placeholder 2"/>
          <p:cNvSpPr>
            <a:spLocks noGrp="1"/>
          </p:cNvSpPr>
          <p:nvPr>
            <p:ph type="ftr" sz="quarter" idx="11"/>
          </p:nvPr>
        </p:nvSpPr>
        <p:spPr/>
        <p:txBody>
          <a:bodyPr/>
          <a:lstStyle/>
          <a:p>
            <a:endParaRPr lang="nb-NO"/>
          </a:p>
        </p:txBody>
      </p:sp>
      <p:sp>
        <p:nvSpPr>
          <p:cNvPr id="4" name="Slide Number Placeholder 3"/>
          <p:cNvSpPr>
            <a:spLocks noGrp="1"/>
          </p:cNvSpPr>
          <p:nvPr>
            <p:ph type="sldNum" sz="quarter" idx="12"/>
          </p:nvPr>
        </p:nvSpPr>
        <p:spPr/>
        <p:txBody>
          <a:bodyPr/>
          <a:lstStyle/>
          <a:p>
            <a:fld id="{BEE39514-94BD-476B-AC23-01E8897DD820}" type="slidenum">
              <a:rPr lang="nb-NO" smtClean="0"/>
              <a:t>‹#›</a:t>
            </a:fld>
            <a:endParaRPr lang="nb-NO"/>
          </a:p>
        </p:txBody>
      </p:sp>
    </p:spTree>
    <p:extLst>
      <p:ext uri="{BB962C8B-B14F-4D97-AF65-F5344CB8AC3E}">
        <p14:creationId xmlns:p14="http://schemas.microsoft.com/office/powerpoint/2010/main" val="745441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43E7B093-74A6-4380-B4E6-A71D66C0D1C9}" type="datetimeFigureOut">
              <a:rPr lang="nb-NO" smtClean="0"/>
              <a:t>22.05.2025</a:t>
            </a:fld>
            <a:endParaRPr lang="nb-NO"/>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nb-NO"/>
          </a:p>
        </p:txBody>
      </p:sp>
      <p:sp>
        <p:nvSpPr>
          <p:cNvPr id="11" name="Slide Number Placeholder 10"/>
          <p:cNvSpPr>
            <a:spLocks noGrp="1"/>
          </p:cNvSpPr>
          <p:nvPr>
            <p:ph type="sldNum" sz="quarter" idx="12"/>
          </p:nvPr>
        </p:nvSpPr>
        <p:spPr/>
        <p:txBody>
          <a:bodyPr/>
          <a:lstStyle/>
          <a:p>
            <a:fld id="{BEE39514-94BD-476B-AC23-01E8897DD820}" type="slidenum">
              <a:rPr lang="nb-NO" smtClean="0"/>
              <a:t>‹#›</a:t>
            </a:fld>
            <a:endParaRPr lang="nb-NO"/>
          </a:p>
        </p:txBody>
      </p:sp>
    </p:spTree>
    <p:extLst>
      <p:ext uri="{BB962C8B-B14F-4D97-AF65-F5344CB8AC3E}">
        <p14:creationId xmlns:p14="http://schemas.microsoft.com/office/powerpoint/2010/main" val="4056632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3E7B093-74A6-4380-B4E6-A71D66C0D1C9}" type="datetimeFigureOut">
              <a:rPr lang="nb-NO" smtClean="0"/>
              <a:t>22.05.2025</a:t>
            </a:fld>
            <a:endParaRPr lang="nb-NO"/>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nb-NO"/>
          </a:p>
        </p:txBody>
      </p:sp>
      <p:sp>
        <p:nvSpPr>
          <p:cNvPr id="10" name="Slide Number Placeholder 9"/>
          <p:cNvSpPr>
            <a:spLocks noGrp="1"/>
          </p:cNvSpPr>
          <p:nvPr>
            <p:ph type="sldNum" sz="quarter" idx="12"/>
          </p:nvPr>
        </p:nvSpPr>
        <p:spPr/>
        <p:txBody>
          <a:bodyPr/>
          <a:lstStyle/>
          <a:p>
            <a:fld id="{BEE39514-94BD-476B-AC23-01E8897DD820}" type="slidenum">
              <a:rPr lang="nb-NO" smtClean="0"/>
              <a:t>‹#›</a:t>
            </a:fld>
            <a:endParaRPr lang="nb-NO"/>
          </a:p>
        </p:txBody>
      </p:sp>
    </p:spTree>
    <p:extLst>
      <p:ext uri="{BB962C8B-B14F-4D97-AF65-F5344CB8AC3E}">
        <p14:creationId xmlns:p14="http://schemas.microsoft.com/office/powerpoint/2010/main" val="4230168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3E7B093-74A6-4380-B4E6-A71D66C0D1C9}" type="datetimeFigureOut">
              <a:rPr lang="nb-NO" smtClean="0"/>
              <a:t>22.05.2025</a:t>
            </a:fld>
            <a:endParaRPr lang="nb-NO"/>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nb-NO"/>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EE39514-94BD-476B-AC23-01E8897DD820}" type="slidenum">
              <a:rPr lang="nb-NO" smtClean="0"/>
              <a:t>‹#›</a:t>
            </a:fld>
            <a:endParaRPr lang="nb-NO"/>
          </a:p>
        </p:txBody>
      </p:sp>
    </p:spTree>
    <p:extLst>
      <p:ext uri="{BB962C8B-B14F-4D97-AF65-F5344CB8AC3E}">
        <p14:creationId xmlns:p14="http://schemas.microsoft.com/office/powerpoint/2010/main" val="222690257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25.jpeg"/><Relationship Id="rId4"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26.jpeg"/><Relationship Id="rId4"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1.png"/><Relationship Id="rId4" Type="http://schemas.openxmlformats.org/officeDocument/2006/relationships/notesSlide" Target="../notesSlides/notesSlide16.xml"/><Relationship Id="rId9" Type="http://schemas.openxmlformats.org/officeDocument/2006/relationships/hyperlink" Target="http://group07.web-tek.ninja:8080/swagger-ui/index.html"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1.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1.png"/><Relationship Id="rId5" Type="http://schemas.openxmlformats.org/officeDocument/2006/relationships/image" Target="../media/image36.jpeg"/><Relationship Id="rId4"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1.png"/><Relationship Id="rId5" Type="http://schemas.openxmlformats.org/officeDocument/2006/relationships/image" Target="../media/image37.jpeg"/><Relationship Id="rId4"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png"/><Relationship Id="rId4" Type="http://schemas.openxmlformats.org/officeDocument/2006/relationships/notesSlide" Target="../notesSlides/notesSlide6.xml"/><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CF4CA-F5DB-46A4-B108-840219EA8108}"/>
              </a:ext>
            </a:extLst>
          </p:cNvPr>
          <p:cNvSpPr>
            <a:spLocks noGrp="1"/>
          </p:cNvSpPr>
          <p:nvPr>
            <p:ph type="ctrTitle"/>
          </p:nvPr>
        </p:nvSpPr>
        <p:spPr/>
        <p:txBody>
          <a:bodyPr/>
          <a:lstStyle/>
          <a:p>
            <a:r>
              <a:rPr lang="nb-NO"/>
              <a:t>Group 7</a:t>
            </a:r>
          </a:p>
        </p:txBody>
      </p:sp>
      <p:sp>
        <p:nvSpPr>
          <p:cNvPr id="3" name="Subtitle 2">
            <a:extLst>
              <a:ext uri="{FF2B5EF4-FFF2-40B4-BE49-F238E27FC236}">
                <a16:creationId xmlns:a16="http://schemas.microsoft.com/office/drawing/2014/main" id="{F7B86AAD-01CD-1BAF-8E98-727D2C2C4252}"/>
              </a:ext>
            </a:extLst>
          </p:cNvPr>
          <p:cNvSpPr>
            <a:spLocks noGrp="1"/>
          </p:cNvSpPr>
          <p:nvPr>
            <p:ph type="subTitle" idx="1"/>
          </p:nvPr>
        </p:nvSpPr>
        <p:spPr/>
        <p:txBody>
          <a:bodyPr/>
          <a:lstStyle/>
          <a:p>
            <a:r>
              <a:rPr lang="en-GB" noProof="0"/>
              <a:t>Made by Adrian, Daniel and Tobias</a:t>
            </a:r>
          </a:p>
        </p:txBody>
      </p:sp>
      <p:pic>
        <p:nvPicPr>
          <p:cNvPr id="41" name="Audio 40">
            <a:hlinkClick r:id="" action="ppaction://media"/>
            <a:extLst>
              <a:ext uri="{FF2B5EF4-FFF2-40B4-BE49-F238E27FC236}">
                <a16:creationId xmlns:a16="http://schemas.microsoft.com/office/drawing/2014/main" id="{19CD370F-950C-C5D4-5B36-20A79B706E2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06626880"/>
      </p:ext>
    </p:extLst>
  </p:cSld>
  <p:clrMapOvr>
    <a:masterClrMapping/>
  </p:clrMapOvr>
  <mc:AlternateContent xmlns:mc="http://schemas.openxmlformats.org/markup-compatibility/2006" xmlns:p14="http://schemas.microsoft.com/office/powerpoint/2010/main">
    <mc:Choice Requires="p14">
      <p:transition spd="slow" p14:dur="2000" advTm="2337"/>
    </mc:Choice>
    <mc:Fallback xmlns="">
      <p:transition spd="slow" advTm="2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44FD8-FB81-E805-48E9-95360B71AC50}"/>
              </a:ext>
            </a:extLst>
          </p:cNvPr>
          <p:cNvSpPr>
            <a:spLocks noGrp="1"/>
          </p:cNvSpPr>
          <p:nvPr>
            <p:ph type="title"/>
          </p:nvPr>
        </p:nvSpPr>
        <p:spPr/>
        <p:txBody>
          <a:bodyPr/>
          <a:lstStyle/>
          <a:p>
            <a:r>
              <a:rPr lang="nb-NO" dirty="0" err="1"/>
              <a:t>Wireframes</a:t>
            </a:r>
            <a:endParaRPr lang="nb-NO" dirty="0"/>
          </a:p>
        </p:txBody>
      </p:sp>
      <p:sp>
        <p:nvSpPr>
          <p:cNvPr id="3" name="Content Placeholder 2">
            <a:extLst>
              <a:ext uri="{FF2B5EF4-FFF2-40B4-BE49-F238E27FC236}">
                <a16:creationId xmlns:a16="http://schemas.microsoft.com/office/drawing/2014/main" id="{64F2CE72-17D5-B3BE-C95F-C9906D28F45C}"/>
              </a:ext>
            </a:extLst>
          </p:cNvPr>
          <p:cNvSpPr>
            <a:spLocks noGrp="1"/>
          </p:cNvSpPr>
          <p:nvPr>
            <p:ph idx="1"/>
          </p:nvPr>
        </p:nvSpPr>
        <p:spPr/>
        <p:txBody>
          <a:bodyPr vert="horz" lIns="91440" tIns="45720" rIns="91440" bIns="45720" rtlCol="0" anchor="t">
            <a:normAutofit/>
          </a:bodyPr>
          <a:lstStyle/>
          <a:p>
            <a:r>
              <a:rPr lang="en-GB"/>
              <a:t>Individual wireframes</a:t>
            </a:r>
          </a:p>
          <a:p>
            <a:r>
              <a:rPr lang="en-GB"/>
              <a:t>Combined into 1</a:t>
            </a:r>
          </a:p>
          <a:p>
            <a:r>
              <a:rPr lang="en-GB"/>
              <a:t>Adjustments</a:t>
            </a:r>
          </a:p>
        </p:txBody>
      </p:sp>
      <p:pic>
        <p:nvPicPr>
          <p:cNvPr id="14" name="Audio 13">
            <a:hlinkClick r:id="" action="ppaction://media"/>
            <a:extLst>
              <a:ext uri="{FF2B5EF4-FFF2-40B4-BE49-F238E27FC236}">
                <a16:creationId xmlns:a16="http://schemas.microsoft.com/office/drawing/2014/main" id="{584001B6-8E97-899B-D49C-9C829773747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44093491"/>
      </p:ext>
    </p:extLst>
  </p:cSld>
  <p:clrMapOvr>
    <a:masterClrMapping/>
  </p:clrMapOvr>
  <mc:AlternateContent xmlns:mc="http://schemas.openxmlformats.org/markup-compatibility/2006" xmlns:p14="http://schemas.microsoft.com/office/powerpoint/2010/main">
    <mc:Choice Requires="p14">
      <p:transition spd="slow" p14:dur="2000" advTm="24554"/>
    </mc:Choice>
    <mc:Fallback xmlns="">
      <p:transition spd="slow" advTm="24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1DB490C3-F79A-1DED-54D5-A663F9F8DA9D}"/>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Front page</a:t>
            </a:r>
          </a:p>
        </p:txBody>
      </p:sp>
      <p:pic>
        <p:nvPicPr>
          <p:cNvPr id="5" name="Bilde 4" descr="Et bilde som inneholder tekst, skjermbilde, sky&#10;&#10;KI-generert innhold kan være feil.">
            <a:extLst>
              <a:ext uri="{FF2B5EF4-FFF2-40B4-BE49-F238E27FC236}">
                <a16:creationId xmlns:a16="http://schemas.microsoft.com/office/drawing/2014/main" id="{8A6647E6-06DF-9C32-81A4-A15EB737FA52}"/>
              </a:ext>
            </a:extLst>
          </p:cNvPr>
          <p:cNvPicPr>
            <a:picLocks noChangeAspect="1"/>
          </p:cNvPicPr>
          <p:nvPr/>
        </p:nvPicPr>
        <p:blipFill>
          <a:blip r:embed="rId4"/>
          <a:stretch>
            <a:fillRect/>
          </a:stretch>
        </p:blipFill>
        <p:spPr>
          <a:xfrm>
            <a:off x="1598075" y="577420"/>
            <a:ext cx="2220129" cy="3301307"/>
          </a:xfrm>
          <a:prstGeom prst="rect">
            <a:avLst/>
          </a:prstGeom>
        </p:spPr>
      </p:pic>
      <p:pic>
        <p:nvPicPr>
          <p:cNvPr id="4" name="Plassholder for innhold 3" descr="Et bilde som inneholder tekst, skjermbilde, høvel, luftfartøy&#10;&#10;KI-generert innhold kan være feil.">
            <a:extLst>
              <a:ext uri="{FF2B5EF4-FFF2-40B4-BE49-F238E27FC236}">
                <a16:creationId xmlns:a16="http://schemas.microsoft.com/office/drawing/2014/main" id="{A1E7FDCE-46BF-22BC-5185-9E11198BF7AB}"/>
              </a:ext>
            </a:extLst>
          </p:cNvPr>
          <p:cNvPicPr>
            <a:picLocks noGrp="1" noChangeAspect="1"/>
          </p:cNvPicPr>
          <p:nvPr>
            <p:ph idx="1"/>
          </p:nvPr>
        </p:nvPicPr>
        <p:blipFill>
          <a:blip r:embed="rId5"/>
          <a:stretch>
            <a:fillRect/>
          </a:stretch>
        </p:blipFill>
        <p:spPr>
          <a:xfrm>
            <a:off x="4668180" y="810412"/>
            <a:ext cx="5926063" cy="2845761"/>
          </a:xfrm>
          <a:prstGeom prst="rect">
            <a:avLst/>
          </a:prstGeom>
        </p:spPr>
      </p:pic>
      <p:pic>
        <p:nvPicPr>
          <p:cNvPr id="9" name="Audio 8">
            <a:hlinkClick r:id="" action="ppaction://media"/>
            <a:extLst>
              <a:ext uri="{FF2B5EF4-FFF2-40B4-BE49-F238E27FC236}">
                <a16:creationId xmlns:a16="http://schemas.microsoft.com/office/drawing/2014/main" id="{E96105B5-15F5-C549-2EFF-E852C94BA10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68506339"/>
      </p:ext>
    </p:extLst>
  </p:cSld>
  <p:clrMapOvr>
    <a:masterClrMapping/>
  </p:clrMapOvr>
  <mc:AlternateContent xmlns:mc="http://schemas.openxmlformats.org/markup-compatibility/2006" xmlns:p14="http://schemas.microsoft.com/office/powerpoint/2010/main">
    <mc:Choice Requires="p14">
      <p:transition spd="slow" p14:dur="2000" advTm="3445"/>
    </mc:Choice>
    <mc:Fallback xmlns="">
      <p:transition spd="slow" advTm="3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E605D2C0-A75A-2112-5C0C-B8DDCF95E980}"/>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Deals page</a:t>
            </a:r>
          </a:p>
        </p:txBody>
      </p:sp>
      <p:pic>
        <p:nvPicPr>
          <p:cNvPr id="4" name="Plassholder for innhold 3" descr="Et bilde som inneholder tekst, skjermbilde, Font, nummer&#10;&#10;KI-generert innhold kan være feil.">
            <a:extLst>
              <a:ext uri="{FF2B5EF4-FFF2-40B4-BE49-F238E27FC236}">
                <a16:creationId xmlns:a16="http://schemas.microsoft.com/office/drawing/2014/main" id="{1A24EE13-F61A-C078-4752-1829DD31F978}"/>
              </a:ext>
            </a:extLst>
          </p:cNvPr>
          <p:cNvPicPr>
            <a:picLocks noGrp="1" noChangeAspect="1"/>
          </p:cNvPicPr>
          <p:nvPr>
            <p:ph idx="1"/>
          </p:nvPr>
        </p:nvPicPr>
        <p:blipFill>
          <a:blip r:embed="rId4"/>
          <a:stretch>
            <a:fillRect/>
          </a:stretch>
        </p:blipFill>
        <p:spPr>
          <a:xfrm>
            <a:off x="1598075" y="577420"/>
            <a:ext cx="2220129" cy="3301307"/>
          </a:xfrm>
          <a:prstGeom prst="rect">
            <a:avLst/>
          </a:prstGeom>
        </p:spPr>
      </p:pic>
      <p:pic>
        <p:nvPicPr>
          <p:cNvPr id="5" name="Bilde 4" descr="Et bilde som inneholder tekst, skjermbilde, programvare, nummer&#10;&#10;KI-generert innhold kan være feil.">
            <a:extLst>
              <a:ext uri="{FF2B5EF4-FFF2-40B4-BE49-F238E27FC236}">
                <a16:creationId xmlns:a16="http://schemas.microsoft.com/office/drawing/2014/main" id="{E1EB41BA-D427-370B-9356-83428EC34C38}"/>
              </a:ext>
            </a:extLst>
          </p:cNvPr>
          <p:cNvPicPr>
            <a:picLocks noChangeAspect="1"/>
          </p:cNvPicPr>
          <p:nvPr/>
        </p:nvPicPr>
        <p:blipFill>
          <a:blip r:embed="rId5"/>
          <a:stretch>
            <a:fillRect/>
          </a:stretch>
        </p:blipFill>
        <p:spPr>
          <a:xfrm>
            <a:off x="4490728" y="768659"/>
            <a:ext cx="6103515" cy="2939706"/>
          </a:xfrm>
          <a:prstGeom prst="rect">
            <a:avLst/>
          </a:prstGeom>
        </p:spPr>
      </p:pic>
      <p:pic>
        <p:nvPicPr>
          <p:cNvPr id="8" name="Audio 7">
            <a:hlinkClick r:id="" action="ppaction://media"/>
            <a:extLst>
              <a:ext uri="{FF2B5EF4-FFF2-40B4-BE49-F238E27FC236}">
                <a16:creationId xmlns:a16="http://schemas.microsoft.com/office/drawing/2014/main" id="{BD102F35-25D1-B1D2-1142-1BF202CB56A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57977815"/>
      </p:ext>
    </p:extLst>
  </p:cSld>
  <p:clrMapOvr>
    <a:masterClrMapping/>
  </p:clrMapOvr>
  <mc:AlternateContent xmlns:mc="http://schemas.openxmlformats.org/markup-compatibility/2006" xmlns:p14="http://schemas.microsoft.com/office/powerpoint/2010/main">
    <mc:Choice Requires="p14">
      <p:transition spd="slow" p14:dur="2000" advTm="3172"/>
    </mc:Choice>
    <mc:Fallback xmlns="">
      <p:transition spd="slow" advTm="3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F75972E3-6F36-1088-0CDB-9370514FB9D9}"/>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About page</a:t>
            </a:r>
          </a:p>
        </p:txBody>
      </p:sp>
      <p:pic>
        <p:nvPicPr>
          <p:cNvPr id="6" name="Bilde 5" descr="Et bilde som inneholder tekst, skjermbilde, Font, nummer&#10;&#10;KI-generert innhold kan være feil.">
            <a:extLst>
              <a:ext uri="{FF2B5EF4-FFF2-40B4-BE49-F238E27FC236}">
                <a16:creationId xmlns:a16="http://schemas.microsoft.com/office/drawing/2014/main" id="{DBD4D0D8-7E79-2992-9EC8-A0DAFF68C910}"/>
              </a:ext>
            </a:extLst>
          </p:cNvPr>
          <p:cNvPicPr>
            <a:picLocks noChangeAspect="1"/>
          </p:cNvPicPr>
          <p:nvPr/>
        </p:nvPicPr>
        <p:blipFill>
          <a:blip r:embed="rId4"/>
          <a:stretch>
            <a:fillRect/>
          </a:stretch>
        </p:blipFill>
        <p:spPr>
          <a:xfrm>
            <a:off x="1598075" y="587858"/>
            <a:ext cx="2220129" cy="3301307"/>
          </a:xfrm>
          <a:prstGeom prst="rect">
            <a:avLst/>
          </a:prstGeom>
        </p:spPr>
      </p:pic>
      <p:pic>
        <p:nvPicPr>
          <p:cNvPr id="9" name="Plassholder for innhold 8" descr="Et bilde som inneholder tekst, skjermbilde, Font, nummer&#10;&#10;KI-generert innhold kan være feil.">
            <a:extLst>
              <a:ext uri="{FF2B5EF4-FFF2-40B4-BE49-F238E27FC236}">
                <a16:creationId xmlns:a16="http://schemas.microsoft.com/office/drawing/2014/main" id="{64E65769-C224-4DF8-D588-853CEE2AA964}"/>
              </a:ext>
            </a:extLst>
          </p:cNvPr>
          <p:cNvPicPr>
            <a:picLocks noGrp="1" noChangeAspect="1"/>
          </p:cNvPicPr>
          <p:nvPr>
            <p:ph idx="1"/>
          </p:nvPr>
        </p:nvPicPr>
        <p:blipFill>
          <a:blip r:embed="rId5"/>
          <a:stretch>
            <a:fillRect/>
          </a:stretch>
        </p:blipFill>
        <p:spPr>
          <a:xfrm>
            <a:off x="4553380" y="800893"/>
            <a:ext cx="6039294" cy="2893216"/>
          </a:xfrm>
        </p:spPr>
      </p:pic>
      <p:pic>
        <p:nvPicPr>
          <p:cNvPr id="4" name="Audio 3">
            <a:hlinkClick r:id="" action="ppaction://media"/>
            <a:extLst>
              <a:ext uri="{FF2B5EF4-FFF2-40B4-BE49-F238E27FC236}">
                <a16:creationId xmlns:a16="http://schemas.microsoft.com/office/drawing/2014/main" id="{838B02B5-542C-DD15-0CAE-E485F55B6DE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86920948"/>
      </p:ext>
    </p:extLst>
  </p:cSld>
  <p:clrMapOvr>
    <a:masterClrMapping/>
  </p:clrMapOvr>
  <mc:AlternateContent xmlns:mc="http://schemas.openxmlformats.org/markup-compatibility/2006" xmlns:p14="http://schemas.microsoft.com/office/powerpoint/2010/main">
    <mc:Choice Requires="p14">
      <p:transition spd="slow" p14:dur="2000" advTm="2709"/>
    </mc:Choice>
    <mc:Fallback xmlns="">
      <p:transition spd="slow" advTm="2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937059E6-D936-8A97-0F0A-D1817560124E}"/>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Login page</a:t>
            </a:r>
          </a:p>
        </p:txBody>
      </p:sp>
      <p:pic>
        <p:nvPicPr>
          <p:cNvPr id="5" name="Bilde 4" descr="Et bilde som inneholder tekst, skjermbilde, Font&#10;&#10;KI-generert innhold kan være feil.">
            <a:extLst>
              <a:ext uri="{FF2B5EF4-FFF2-40B4-BE49-F238E27FC236}">
                <a16:creationId xmlns:a16="http://schemas.microsoft.com/office/drawing/2014/main" id="{E66AC41D-85B4-0171-6C85-CFAE45FA7266}"/>
              </a:ext>
            </a:extLst>
          </p:cNvPr>
          <p:cNvPicPr>
            <a:picLocks noChangeAspect="1"/>
          </p:cNvPicPr>
          <p:nvPr/>
        </p:nvPicPr>
        <p:blipFill>
          <a:blip r:embed="rId4"/>
          <a:stretch>
            <a:fillRect/>
          </a:stretch>
        </p:blipFill>
        <p:spPr>
          <a:xfrm>
            <a:off x="1599049" y="577420"/>
            <a:ext cx="2302661" cy="3301307"/>
          </a:xfrm>
          <a:prstGeom prst="rect">
            <a:avLst/>
          </a:prstGeom>
        </p:spPr>
      </p:pic>
      <p:pic>
        <p:nvPicPr>
          <p:cNvPr id="4" name="Plassholder for innhold 3" descr="Et bilde som inneholder tekst, skjermbilde, design&#10;&#10;KI-generert innhold kan være feil.">
            <a:extLst>
              <a:ext uri="{FF2B5EF4-FFF2-40B4-BE49-F238E27FC236}">
                <a16:creationId xmlns:a16="http://schemas.microsoft.com/office/drawing/2014/main" id="{3C82840B-752C-4B0A-D7DF-527772D4D28E}"/>
              </a:ext>
            </a:extLst>
          </p:cNvPr>
          <p:cNvPicPr>
            <a:picLocks noGrp="1" noChangeAspect="1"/>
          </p:cNvPicPr>
          <p:nvPr>
            <p:ph idx="1"/>
          </p:nvPr>
        </p:nvPicPr>
        <p:blipFill>
          <a:blip r:embed="rId5"/>
          <a:stretch>
            <a:fillRect/>
          </a:stretch>
        </p:blipFill>
        <p:spPr>
          <a:xfrm>
            <a:off x="4563797" y="800586"/>
            <a:ext cx="6030446" cy="2875853"/>
          </a:xfrm>
          <a:prstGeom prst="rect">
            <a:avLst/>
          </a:prstGeom>
        </p:spPr>
      </p:pic>
      <p:pic>
        <p:nvPicPr>
          <p:cNvPr id="6" name="Audio 5">
            <a:hlinkClick r:id="" action="ppaction://media"/>
            <a:extLst>
              <a:ext uri="{FF2B5EF4-FFF2-40B4-BE49-F238E27FC236}">
                <a16:creationId xmlns:a16="http://schemas.microsoft.com/office/drawing/2014/main" id="{00826474-A52C-22F9-F4F1-37B1A8A83F2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74664990"/>
      </p:ext>
    </p:extLst>
  </p:cSld>
  <p:clrMapOvr>
    <a:masterClrMapping/>
  </p:clrMapOvr>
  <mc:AlternateContent xmlns:mc="http://schemas.openxmlformats.org/markup-compatibility/2006" xmlns:p14="http://schemas.microsoft.com/office/powerpoint/2010/main">
    <mc:Choice Requires="p14">
      <p:transition spd="slow" p14:dur="2000" advTm="1907"/>
    </mc:Choice>
    <mc:Fallback xmlns="">
      <p:transition spd="slow" advTm="1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0B24B951-0C59-6293-BFE2-86157C78641F}"/>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err="1"/>
              <a:t>FavorItes</a:t>
            </a:r>
            <a:r>
              <a:rPr lang="en-US" sz="3200"/>
              <a:t> page</a:t>
            </a:r>
          </a:p>
        </p:txBody>
      </p:sp>
      <p:pic>
        <p:nvPicPr>
          <p:cNvPr id="4" name="Plassholder for innhold 3" descr="Et bilde som inneholder tekst, skjermbilde, Font, Nettside&#10;&#10;KI-generert innhold kan være feil.">
            <a:extLst>
              <a:ext uri="{FF2B5EF4-FFF2-40B4-BE49-F238E27FC236}">
                <a16:creationId xmlns:a16="http://schemas.microsoft.com/office/drawing/2014/main" id="{8D957BCE-7915-C648-9CD1-1585D3EED8F5}"/>
              </a:ext>
            </a:extLst>
          </p:cNvPr>
          <p:cNvPicPr>
            <a:picLocks noGrp="1" noChangeAspect="1"/>
          </p:cNvPicPr>
          <p:nvPr>
            <p:ph idx="1"/>
          </p:nvPr>
        </p:nvPicPr>
        <p:blipFill>
          <a:blip r:embed="rId4"/>
          <a:stretch>
            <a:fillRect/>
          </a:stretch>
        </p:blipFill>
        <p:spPr>
          <a:xfrm>
            <a:off x="1604144" y="577420"/>
            <a:ext cx="2203622" cy="3301307"/>
          </a:xfrm>
          <a:prstGeom prst="rect">
            <a:avLst/>
          </a:prstGeom>
        </p:spPr>
      </p:pic>
      <p:pic>
        <p:nvPicPr>
          <p:cNvPr id="5" name="Bilde 4" descr="Et bilde som inneholder tekst, skjermbilde, programvare, Dataikon&#10;&#10;KI-generert innhold kan være feil.">
            <a:extLst>
              <a:ext uri="{FF2B5EF4-FFF2-40B4-BE49-F238E27FC236}">
                <a16:creationId xmlns:a16="http://schemas.microsoft.com/office/drawing/2014/main" id="{95AB338D-4230-F8A4-429A-EE13E15F0E8A}"/>
              </a:ext>
            </a:extLst>
          </p:cNvPr>
          <p:cNvPicPr>
            <a:picLocks noChangeAspect="1"/>
          </p:cNvPicPr>
          <p:nvPr/>
        </p:nvPicPr>
        <p:blipFill>
          <a:blip r:embed="rId5"/>
          <a:stretch>
            <a:fillRect/>
          </a:stretch>
        </p:blipFill>
        <p:spPr>
          <a:xfrm>
            <a:off x="4793441" y="831290"/>
            <a:ext cx="5800802" cy="2804007"/>
          </a:xfrm>
          <a:prstGeom prst="rect">
            <a:avLst/>
          </a:prstGeom>
        </p:spPr>
      </p:pic>
      <p:pic>
        <p:nvPicPr>
          <p:cNvPr id="6" name="Audio 5">
            <a:hlinkClick r:id="" action="ppaction://media"/>
            <a:extLst>
              <a:ext uri="{FF2B5EF4-FFF2-40B4-BE49-F238E27FC236}">
                <a16:creationId xmlns:a16="http://schemas.microsoft.com/office/drawing/2014/main" id="{380CF6FF-E460-6984-07E9-50A69C7C92A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9665121"/>
      </p:ext>
    </p:extLst>
  </p:cSld>
  <p:clrMapOvr>
    <a:masterClrMapping/>
  </p:clrMapOvr>
  <mc:AlternateContent xmlns:mc="http://schemas.openxmlformats.org/markup-compatibility/2006" xmlns:p14="http://schemas.microsoft.com/office/powerpoint/2010/main">
    <mc:Choice Requires="p14">
      <p:transition spd="slow" p14:dur="2000" advTm="1778"/>
    </mc:Choice>
    <mc:Fallback xmlns="">
      <p:transition spd="slow" advTm="1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9ED2FDC3-98E3-34DC-444D-713BB7A10263}"/>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Shopping cart</a:t>
            </a:r>
          </a:p>
        </p:txBody>
      </p:sp>
      <p:pic>
        <p:nvPicPr>
          <p:cNvPr id="5" name="Bilde 4" descr="Et bilde som inneholder tekst, skjermbilde, Font, programvare&#10;&#10;KI-generert innhold kan være feil.">
            <a:extLst>
              <a:ext uri="{FF2B5EF4-FFF2-40B4-BE49-F238E27FC236}">
                <a16:creationId xmlns:a16="http://schemas.microsoft.com/office/drawing/2014/main" id="{7C61B3FC-B618-BE07-7C8D-7E9F253B0870}"/>
              </a:ext>
            </a:extLst>
          </p:cNvPr>
          <p:cNvPicPr>
            <a:picLocks noChangeAspect="1"/>
          </p:cNvPicPr>
          <p:nvPr/>
        </p:nvPicPr>
        <p:blipFill>
          <a:blip r:embed="rId4"/>
          <a:stretch>
            <a:fillRect/>
          </a:stretch>
        </p:blipFill>
        <p:spPr>
          <a:xfrm>
            <a:off x="1595890" y="587858"/>
            <a:ext cx="2211875" cy="3301307"/>
          </a:xfrm>
          <a:prstGeom prst="rect">
            <a:avLst/>
          </a:prstGeom>
        </p:spPr>
      </p:pic>
      <p:pic>
        <p:nvPicPr>
          <p:cNvPr id="4" name="Plassholder for innhold 3" descr="Et bilde som inneholder tekst, skjermbilde, programvare, Dataikon&#10;&#10;KI-generert innhold kan være feil.">
            <a:extLst>
              <a:ext uri="{FF2B5EF4-FFF2-40B4-BE49-F238E27FC236}">
                <a16:creationId xmlns:a16="http://schemas.microsoft.com/office/drawing/2014/main" id="{8AA18FA6-8347-7F6B-3FC5-0B44AC9E00DB}"/>
              </a:ext>
            </a:extLst>
          </p:cNvPr>
          <p:cNvPicPr>
            <a:picLocks noGrp="1" noChangeAspect="1"/>
          </p:cNvPicPr>
          <p:nvPr>
            <p:ph idx="1"/>
          </p:nvPr>
        </p:nvPicPr>
        <p:blipFill>
          <a:blip r:embed="rId5"/>
          <a:stretch>
            <a:fillRect/>
          </a:stretch>
        </p:blipFill>
        <p:spPr>
          <a:xfrm>
            <a:off x="4699495" y="836660"/>
            <a:ext cx="5894748" cy="2814141"/>
          </a:xfrm>
          <a:prstGeom prst="rect">
            <a:avLst/>
          </a:prstGeom>
        </p:spPr>
      </p:pic>
      <p:pic>
        <p:nvPicPr>
          <p:cNvPr id="6" name="Audio 5">
            <a:hlinkClick r:id="" action="ppaction://media"/>
            <a:extLst>
              <a:ext uri="{FF2B5EF4-FFF2-40B4-BE49-F238E27FC236}">
                <a16:creationId xmlns:a16="http://schemas.microsoft.com/office/drawing/2014/main" id="{3F731EB5-AAEB-EA06-8473-1BEE2D76DC3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18644652"/>
      </p:ext>
    </p:extLst>
  </p:cSld>
  <p:clrMapOvr>
    <a:masterClrMapping/>
  </p:clrMapOvr>
  <mc:AlternateContent xmlns:mc="http://schemas.openxmlformats.org/markup-compatibility/2006" xmlns:p14="http://schemas.microsoft.com/office/powerpoint/2010/main">
    <mc:Choice Requires="p14">
      <p:transition spd="slow" p14:dur="2000" advTm="2551"/>
    </mc:Choice>
    <mc:Fallback xmlns="">
      <p:transition spd="slow" advTm="2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65079-A14F-54D2-4ECC-FA97F98C1FDD}"/>
              </a:ext>
            </a:extLst>
          </p:cNvPr>
          <p:cNvSpPr>
            <a:spLocks noGrp="1"/>
          </p:cNvSpPr>
          <p:nvPr>
            <p:ph type="title"/>
          </p:nvPr>
        </p:nvSpPr>
        <p:spPr/>
        <p:txBody>
          <a:bodyPr/>
          <a:lstStyle/>
          <a:p>
            <a:r>
              <a:rPr lang="en-US" dirty="0"/>
              <a:t>Demo of the functionality</a:t>
            </a:r>
            <a:endParaRPr lang="nb-NO" dirty="0"/>
          </a:p>
        </p:txBody>
      </p:sp>
      <p:sp>
        <p:nvSpPr>
          <p:cNvPr id="3" name="Content Placeholder 2">
            <a:extLst>
              <a:ext uri="{FF2B5EF4-FFF2-40B4-BE49-F238E27FC236}">
                <a16:creationId xmlns:a16="http://schemas.microsoft.com/office/drawing/2014/main" id="{9417A6DB-B554-1A6C-2F93-984E3C57FF2D}"/>
              </a:ext>
            </a:extLst>
          </p:cNvPr>
          <p:cNvSpPr>
            <a:spLocks noGrp="1"/>
          </p:cNvSpPr>
          <p:nvPr>
            <p:ph idx="1"/>
          </p:nvPr>
        </p:nvSpPr>
        <p:spPr/>
        <p:txBody>
          <a:bodyPr/>
          <a:lstStyle/>
          <a:p>
            <a:r>
              <a:rPr lang="nb-NO"/>
              <a:t>Video showcase</a:t>
            </a:r>
          </a:p>
        </p:txBody>
      </p:sp>
      <p:pic>
        <p:nvPicPr>
          <p:cNvPr id="20" name="Audio 19">
            <a:hlinkClick r:id="" action="ppaction://media"/>
            <a:extLst>
              <a:ext uri="{FF2B5EF4-FFF2-40B4-BE49-F238E27FC236}">
                <a16:creationId xmlns:a16="http://schemas.microsoft.com/office/drawing/2014/main" id="{F7067E06-D241-CC94-33EF-FBD09CA9E17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22563056"/>
      </p:ext>
    </p:extLst>
  </p:cSld>
  <p:clrMapOvr>
    <a:masterClrMapping/>
  </p:clrMapOvr>
  <mc:AlternateContent xmlns:mc="http://schemas.openxmlformats.org/markup-compatibility/2006" xmlns:p14="http://schemas.microsoft.com/office/powerpoint/2010/main">
    <mc:Choice Requires="p14">
      <p:transition spd="slow" p14:dur="2000" advTm="3763"/>
    </mc:Choice>
    <mc:Fallback xmlns="">
      <p:transition spd="slow" advTm="3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4E5B0-B61E-02E4-DA82-D95AD9541BF6}"/>
              </a:ext>
            </a:extLst>
          </p:cNvPr>
          <p:cNvSpPr>
            <a:spLocks noGrp="1"/>
          </p:cNvSpPr>
          <p:nvPr>
            <p:ph type="title"/>
          </p:nvPr>
        </p:nvSpPr>
        <p:spPr/>
        <p:txBody>
          <a:bodyPr/>
          <a:lstStyle/>
          <a:p>
            <a:r>
              <a:rPr lang="nb-NO" dirty="0" err="1"/>
              <a:t>Responsiveness</a:t>
            </a:r>
            <a:endParaRPr lang="nb-NO" dirty="0"/>
          </a:p>
        </p:txBody>
      </p:sp>
      <p:sp>
        <p:nvSpPr>
          <p:cNvPr id="3" name="Content Placeholder 2">
            <a:extLst>
              <a:ext uri="{FF2B5EF4-FFF2-40B4-BE49-F238E27FC236}">
                <a16:creationId xmlns:a16="http://schemas.microsoft.com/office/drawing/2014/main" id="{1EFE47B8-B61C-1CE6-92D1-52980C55B009}"/>
              </a:ext>
            </a:extLst>
          </p:cNvPr>
          <p:cNvSpPr>
            <a:spLocks noGrp="1"/>
          </p:cNvSpPr>
          <p:nvPr>
            <p:ph idx="1"/>
          </p:nvPr>
        </p:nvSpPr>
        <p:spPr/>
        <p:txBody>
          <a:bodyPr/>
          <a:lstStyle/>
          <a:p>
            <a:r>
              <a:rPr lang="nb-NO"/>
              <a:t>Video showcase</a:t>
            </a:r>
          </a:p>
        </p:txBody>
      </p:sp>
      <p:pic>
        <p:nvPicPr>
          <p:cNvPr id="17" name="Audio 16">
            <a:hlinkClick r:id="" action="ppaction://media"/>
            <a:extLst>
              <a:ext uri="{FF2B5EF4-FFF2-40B4-BE49-F238E27FC236}">
                <a16:creationId xmlns:a16="http://schemas.microsoft.com/office/drawing/2014/main" id="{568526EA-C555-3AFE-40EC-6DE02A5FDE1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49495466"/>
      </p:ext>
    </p:extLst>
  </p:cSld>
  <p:clrMapOvr>
    <a:masterClrMapping/>
  </p:clrMapOvr>
  <mc:AlternateContent xmlns:mc="http://schemas.openxmlformats.org/markup-compatibility/2006" xmlns:p14="http://schemas.microsoft.com/office/powerpoint/2010/main">
    <mc:Choice Requires="p14">
      <p:transition spd="slow" p14:dur="2000" advTm="2943"/>
    </mc:Choice>
    <mc:Fallback xmlns="">
      <p:transition spd="slow" advTm="2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0549A-CBB3-2E4E-8019-1274E9C247A5}"/>
              </a:ext>
            </a:extLst>
          </p:cNvPr>
          <p:cNvSpPr>
            <a:spLocks noGrp="1"/>
          </p:cNvSpPr>
          <p:nvPr>
            <p:ph type="title"/>
          </p:nvPr>
        </p:nvSpPr>
        <p:spPr>
          <a:xfrm>
            <a:off x="804672" y="964692"/>
            <a:ext cx="3849624" cy="1188720"/>
          </a:xfrm>
        </p:spPr>
        <p:txBody>
          <a:bodyPr>
            <a:normAutofit/>
          </a:bodyPr>
          <a:lstStyle/>
          <a:p>
            <a:r>
              <a:rPr lang="nb-NO" sz="2000"/>
              <a:t>Accessibility and usability</a:t>
            </a:r>
          </a:p>
        </p:txBody>
      </p:sp>
      <p:sp>
        <p:nvSpPr>
          <p:cNvPr id="3" name="Content Placeholder 2">
            <a:extLst>
              <a:ext uri="{FF2B5EF4-FFF2-40B4-BE49-F238E27FC236}">
                <a16:creationId xmlns:a16="http://schemas.microsoft.com/office/drawing/2014/main" id="{4E007111-50B1-DD50-6540-6D55EBE682FF}"/>
              </a:ext>
            </a:extLst>
          </p:cNvPr>
          <p:cNvSpPr>
            <a:spLocks noGrp="1"/>
          </p:cNvSpPr>
          <p:nvPr>
            <p:ph idx="1"/>
          </p:nvPr>
        </p:nvSpPr>
        <p:spPr>
          <a:xfrm>
            <a:off x="804672" y="2638044"/>
            <a:ext cx="3849624" cy="3101983"/>
          </a:xfrm>
        </p:spPr>
        <p:txBody>
          <a:bodyPr vert="horz" lIns="91440" tIns="45720" rIns="91440" bIns="45720" rtlCol="0">
            <a:normAutofit/>
          </a:bodyPr>
          <a:lstStyle/>
          <a:p>
            <a:r>
              <a:rPr lang="nb-NO" err="1"/>
              <a:t>Followed</a:t>
            </a:r>
            <a:r>
              <a:rPr lang="nb-NO"/>
              <a:t> guidelines</a:t>
            </a:r>
          </a:p>
          <a:p>
            <a:r>
              <a:rPr lang="nb-NO" err="1"/>
              <a:t>Semantic</a:t>
            </a:r>
            <a:r>
              <a:rPr lang="nb-NO"/>
              <a:t> HTML5 tags</a:t>
            </a:r>
          </a:p>
          <a:p>
            <a:r>
              <a:rPr lang="nb-NO"/>
              <a:t>Alt </a:t>
            </a:r>
            <a:r>
              <a:rPr lang="nb-NO" err="1"/>
              <a:t>text</a:t>
            </a:r>
            <a:r>
              <a:rPr lang="nb-NO"/>
              <a:t> for images</a:t>
            </a:r>
          </a:p>
          <a:p>
            <a:r>
              <a:rPr lang="nb-NO" err="1"/>
              <a:t>Color</a:t>
            </a:r>
            <a:r>
              <a:rPr lang="nb-NO"/>
              <a:t> contrasts</a:t>
            </a:r>
          </a:p>
          <a:p>
            <a:r>
              <a:rPr lang="nb-NO" err="1"/>
              <a:t>Fully</a:t>
            </a:r>
            <a:r>
              <a:rPr lang="nb-NO"/>
              <a:t> </a:t>
            </a:r>
            <a:r>
              <a:rPr lang="nb-NO" err="1"/>
              <a:t>responsive</a:t>
            </a:r>
          </a:p>
          <a:p>
            <a:endParaRPr lang="nb-NO"/>
          </a:p>
          <a:p>
            <a:endParaRPr lang="nb-NO"/>
          </a:p>
          <a:p>
            <a:endParaRPr lang="nb-NO"/>
          </a:p>
        </p:txBody>
      </p:sp>
      <p:pic>
        <p:nvPicPr>
          <p:cNvPr id="6" name="Picture 5" descr="A screen shot of a computer&#10;&#10;AI-generated content may be incorrect.">
            <a:extLst>
              <a:ext uri="{FF2B5EF4-FFF2-40B4-BE49-F238E27FC236}">
                <a16:creationId xmlns:a16="http://schemas.microsoft.com/office/drawing/2014/main" id="{084BF644-FD68-0676-2E2B-AA8429713929}"/>
              </a:ext>
            </a:extLst>
          </p:cNvPr>
          <p:cNvPicPr>
            <a:picLocks noChangeAspect="1"/>
          </p:cNvPicPr>
          <p:nvPr/>
        </p:nvPicPr>
        <p:blipFill>
          <a:blip r:embed="rId5"/>
          <a:srcRect b="11973"/>
          <a:stretch>
            <a:fillRect/>
          </a:stretch>
        </p:blipFill>
        <p:spPr>
          <a:xfrm>
            <a:off x="5453178" y="-2"/>
            <a:ext cx="6739097" cy="3410712"/>
          </a:xfrm>
          <a:prstGeom prst="rect">
            <a:avLst/>
          </a:prstGeom>
        </p:spPr>
      </p:pic>
      <p:pic>
        <p:nvPicPr>
          <p:cNvPr id="4" name="Bilde 3" descr="Usability vs Accessibility: Balancing User-Friendly Design with Inclusive  Practices - Accessibility Spark">
            <a:extLst>
              <a:ext uri="{FF2B5EF4-FFF2-40B4-BE49-F238E27FC236}">
                <a16:creationId xmlns:a16="http://schemas.microsoft.com/office/drawing/2014/main" id="{DFCC869C-1D1E-3EFC-4C74-169800DD8FC8}"/>
              </a:ext>
            </a:extLst>
          </p:cNvPr>
          <p:cNvPicPr>
            <a:picLocks noChangeAspect="1"/>
          </p:cNvPicPr>
          <p:nvPr/>
        </p:nvPicPr>
        <p:blipFill>
          <a:blip r:embed="rId6"/>
          <a:srcRect t="16179" r="2" b="16341"/>
          <a:stretch>
            <a:fillRect/>
          </a:stretch>
        </p:blipFill>
        <p:spPr>
          <a:xfrm>
            <a:off x="5452903" y="3447288"/>
            <a:ext cx="6739097" cy="3410712"/>
          </a:xfrm>
          <a:prstGeom prst="rect">
            <a:avLst/>
          </a:prstGeom>
        </p:spPr>
      </p:pic>
      <p:pic>
        <p:nvPicPr>
          <p:cNvPr id="26" name="Audio 25">
            <a:hlinkClick r:id="" action="ppaction://media"/>
            <a:extLst>
              <a:ext uri="{FF2B5EF4-FFF2-40B4-BE49-F238E27FC236}">
                <a16:creationId xmlns:a16="http://schemas.microsoft.com/office/drawing/2014/main" id="{798675AE-9B90-037D-B620-CC0DD9C835D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3312108"/>
      </p:ext>
    </p:extLst>
  </p:cSld>
  <p:clrMapOvr>
    <a:masterClrMapping/>
  </p:clrMapOvr>
  <mc:AlternateContent xmlns:mc="http://schemas.openxmlformats.org/markup-compatibility/2006" xmlns:p14="http://schemas.microsoft.com/office/powerpoint/2010/main">
    <mc:Choice Requires="p14">
      <p:transition spd="slow" p14:dur="2000" advTm="48801"/>
    </mc:Choice>
    <mc:Fallback xmlns="">
      <p:transition spd="slow" advTm="48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43FA-38FB-B1C1-B1E3-A8483452FA02}"/>
              </a:ext>
            </a:extLst>
          </p:cNvPr>
          <p:cNvSpPr>
            <a:spLocks noGrp="1"/>
          </p:cNvSpPr>
          <p:nvPr>
            <p:ph type="title"/>
          </p:nvPr>
        </p:nvSpPr>
        <p:spPr>
          <a:xfrm>
            <a:off x="2231136" y="964692"/>
            <a:ext cx="7729728" cy="1188720"/>
          </a:xfrm>
        </p:spPr>
        <p:txBody>
          <a:bodyPr>
            <a:normAutofit/>
          </a:bodyPr>
          <a:lstStyle/>
          <a:p>
            <a:r>
              <a:rPr lang="nb-NO"/>
              <a:t>Problem </a:t>
            </a:r>
            <a:r>
              <a:rPr lang="nb-NO" err="1"/>
              <a:t>introducion</a:t>
            </a:r>
          </a:p>
        </p:txBody>
      </p:sp>
      <p:graphicFrame>
        <p:nvGraphicFramePr>
          <p:cNvPr id="5" name="Content Placeholder 2">
            <a:extLst>
              <a:ext uri="{FF2B5EF4-FFF2-40B4-BE49-F238E27FC236}">
                <a16:creationId xmlns:a16="http://schemas.microsoft.com/office/drawing/2014/main" id="{072EC173-5E24-8C71-08BB-B264BEAF0392}"/>
              </a:ext>
            </a:extLst>
          </p:cNvPr>
          <p:cNvGraphicFramePr>
            <a:graphicFrameLocks noGrp="1"/>
          </p:cNvGraphicFramePr>
          <p:nvPr>
            <p:ph idx="1"/>
            <p:extLst>
              <p:ext uri="{D42A27DB-BD31-4B8C-83A1-F6EECF244321}">
                <p14:modId xmlns:p14="http://schemas.microsoft.com/office/powerpoint/2010/main" val="1402568190"/>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8" name="Audio 37">
            <a:hlinkClick r:id="" action="ppaction://media"/>
            <a:extLst>
              <a:ext uri="{FF2B5EF4-FFF2-40B4-BE49-F238E27FC236}">
                <a16:creationId xmlns:a16="http://schemas.microsoft.com/office/drawing/2014/main" id="{A0B73637-973B-83F3-3DBE-A8F3B471B1E5}"/>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8807550"/>
      </p:ext>
    </p:extLst>
  </p:cSld>
  <p:clrMapOvr>
    <a:masterClrMapping/>
  </p:clrMapOvr>
  <mc:AlternateContent xmlns:mc="http://schemas.openxmlformats.org/markup-compatibility/2006" xmlns:p14="http://schemas.microsoft.com/office/powerpoint/2010/main">
    <mc:Choice Requires="p14">
      <p:transition spd="slow" p14:dur="2000" advTm="26571"/>
    </mc:Choice>
    <mc:Fallback xmlns="">
      <p:transition spd="slow" advTm="26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B1784-8B0C-1D62-D61D-FAAA57A547A6}"/>
              </a:ext>
            </a:extLst>
          </p:cNvPr>
          <p:cNvSpPr>
            <a:spLocks noGrp="1"/>
          </p:cNvSpPr>
          <p:nvPr>
            <p:ph type="title"/>
          </p:nvPr>
        </p:nvSpPr>
        <p:spPr/>
        <p:txBody>
          <a:bodyPr/>
          <a:lstStyle/>
          <a:p>
            <a:r>
              <a:rPr lang="nb-NO"/>
              <a:t>Extras</a:t>
            </a:r>
          </a:p>
        </p:txBody>
      </p:sp>
      <p:sp>
        <p:nvSpPr>
          <p:cNvPr id="3" name="Content Placeholder 2">
            <a:extLst>
              <a:ext uri="{FF2B5EF4-FFF2-40B4-BE49-F238E27FC236}">
                <a16:creationId xmlns:a16="http://schemas.microsoft.com/office/drawing/2014/main" id="{E20AB59D-A52E-0416-7E23-E96E7511E8A2}"/>
              </a:ext>
            </a:extLst>
          </p:cNvPr>
          <p:cNvSpPr>
            <a:spLocks noGrp="1"/>
          </p:cNvSpPr>
          <p:nvPr>
            <p:ph idx="1"/>
          </p:nvPr>
        </p:nvSpPr>
        <p:spPr/>
        <p:txBody>
          <a:bodyPr vert="horz" lIns="91440" tIns="45720" rIns="91440" bIns="45720" rtlCol="0" anchor="t">
            <a:normAutofit/>
          </a:bodyPr>
          <a:lstStyle/>
          <a:p>
            <a:r>
              <a:rPr lang="nb-NO" err="1"/>
              <a:t>Filtering</a:t>
            </a:r>
            <a:endParaRPr lang="nb-NO"/>
          </a:p>
          <a:p>
            <a:r>
              <a:rPr lang="nb-NO" err="1"/>
              <a:t>Sorting</a:t>
            </a:r>
            <a:endParaRPr lang="nb-NO"/>
          </a:p>
          <a:p>
            <a:r>
              <a:rPr lang="nb-NO"/>
              <a:t>Automatic </a:t>
            </a:r>
            <a:r>
              <a:rPr lang="nb-NO" err="1"/>
              <a:t>currency</a:t>
            </a:r>
            <a:r>
              <a:rPr lang="nb-NO"/>
              <a:t> </a:t>
            </a:r>
            <a:r>
              <a:rPr lang="nb-NO" err="1"/>
              <a:t>convertion</a:t>
            </a:r>
            <a:endParaRPr lang="nb-NO"/>
          </a:p>
          <a:p>
            <a:r>
              <a:rPr lang="nb-NO" err="1"/>
              <a:t>Recommended</a:t>
            </a:r>
            <a:r>
              <a:rPr lang="nb-NO"/>
              <a:t> </a:t>
            </a:r>
            <a:r>
              <a:rPr lang="nb-NO" err="1"/>
              <a:t>cards</a:t>
            </a:r>
          </a:p>
          <a:p>
            <a:r>
              <a:rPr lang="nb-NO" err="1"/>
              <a:t>Deleting</a:t>
            </a:r>
            <a:r>
              <a:rPr lang="nb-NO"/>
              <a:t> </a:t>
            </a:r>
            <a:r>
              <a:rPr lang="nb-NO" err="1"/>
              <a:t>users</a:t>
            </a:r>
          </a:p>
          <a:p>
            <a:r>
              <a:rPr lang="nb-NO"/>
              <a:t>Adding/deleting </a:t>
            </a:r>
            <a:r>
              <a:rPr lang="nb-NO" err="1"/>
              <a:t>roles</a:t>
            </a:r>
            <a:r>
              <a:rPr lang="nb-NO"/>
              <a:t> for </a:t>
            </a:r>
            <a:r>
              <a:rPr lang="nb-NO" err="1"/>
              <a:t>users</a:t>
            </a:r>
            <a:endParaRPr lang="nb-NO"/>
          </a:p>
          <a:p>
            <a:endParaRPr lang="nb-NO"/>
          </a:p>
        </p:txBody>
      </p:sp>
      <p:pic>
        <p:nvPicPr>
          <p:cNvPr id="14" name="Audio 13">
            <a:hlinkClick r:id="" action="ppaction://media"/>
            <a:extLst>
              <a:ext uri="{FF2B5EF4-FFF2-40B4-BE49-F238E27FC236}">
                <a16:creationId xmlns:a16="http://schemas.microsoft.com/office/drawing/2014/main" id="{96F3A0D7-344F-6BA3-B8D0-5068DD0C959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9653483"/>
      </p:ext>
    </p:extLst>
  </p:cSld>
  <p:clrMapOvr>
    <a:masterClrMapping/>
  </p:clrMapOvr>
  <mc:AlternateContent xmlns:mc="http://schemas.openxmlformats.org/markup-compatibility/2006" xmlns:p14="http://schemas.microsoft.com/office/powerpoint/2010/main">
    <mc:Choice Requires="p14">
      <p:transition spd="slow" p14:dur="2000" advTm="110258"/>
    </mc:Choice>
    <mc:Fallback xmlns="">
      <p:transition spd="slow" advTm="110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Reflection of a building">
            <a:extLst>
              <a:ext uri="{FF2B5EF4-FFF2-40B4-BE49-F238E27FC236}">
                <a16:creationId xmlns:a16="http://schemas.microsoft.com/office/drawing/2014/main" id="{08F2AF66-D777-15F0-B5CF-CD808FAC2A5C}"/>
              </a:ext>
            </a:extLst>
          </p:cNvPr>
          <p:cNvPicPr>
            <a:picLocks noChangeAspect="1"/>
          </p:cNvPicPr>
          <p:nvPr/>
        </p:nvPicPr>
        <p:blipFill>
          <a:blip r:embed="rId5"/>
          <a:srcRect b="1573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1D32034-E92D-F15C-D346-939001DE28E7}"/>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dirty="0">
                <a:solidFill>
                  <a:srgbClr val="FFFFFF"/>
                </a:solidFill>
                <a:latin typeface="+mj-lt"/>
                <a:ea typeface="+mj-ea"/>
                <a:cs typeface="+mj-cs"/>
              </a:rPr>
              <a:t>Reflection</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Audio 16">
            <a:hlinkClick r:id="" action="ppaction://media"/>
            <a:extLst>
              <a:ext uri="{FF2B5EF4-FFF2-40B4-BE49-F238E27FC236}">
                <a16:creationId xmlns:a16="http://schemas.microsoft.com/office/drawing/2014/main" id="{466197C5-702B-C604-9573-9680942FDBC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98253166"/>
      </p:ext>
    </p:extLst>
  </p:cSld>
  <p:clrMapOvr>
    <a:masterClrMapping/>
  </p:clrMapOvr>
  <mc:AlternateContent xmlns:mc="http://schemas.openxmlformats.org/markup-compatibility/2006" xmlns:p14="http://schemas.microsoft.com/office/powerpoint/2010/main">
    <mc:Choice Requires="p14">
      <p:transition spd="slow" p14:dur="2000" advTm="30844"/>
    </mc:Choice>
    <mc:Fallback xmlns="">
      <p:transition spd="slow" advTm="30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19259E1-95C9-6E47-EAEA-1EC37ADBE28B}"/>
              </a:ext>
            </a:extLst>
          </p:cNvPr>
          <p:cNvSpPr>
            <a:spLocks noGrp="1"/>
          </p:cNvSpPr>
          <p:nvPr>
            <p:ph type="title"/>
          </p:nvPr>
        </p:nvSpPr>
        <p:spPr>
          <a:xfrm>
            <a:off x="804672" y="964692"/>
            <a:ext cx="3066937" cy="1188720"/>
          </a:xfrm>
        </p:spPr>
        <p:txBody>
          <a:bodyPr>
            <a:normAutofit/>
          </a:bodyPr>
          <a:lstStyle/>
          <a:p>
            <a:r>
              <a:rPr lang="nb-NO" dirty="0"/>
              <a:t>Routing</a:t>
            </a:r>
          </a:p>
        </p:txBody>
      </p:sp>
      <p:sp>
        <p:nvSpPr>
          <p:cNvPr id="3" name="Plassholder for innhold 2">
            <a:extLst>
              <a:ext uri="{FF2B5EF4-FFF2-40B4-BE49-F238E27FC236}">
                <a16:creationId xmlns:a16="http://schemas.microsoft.com/office/drawing/2014/main" id="{F0DFBAA4-7BC6-088D-3350-0B1A6EA42DFF}"/>
              </a:ext>
            </a:extLst>
          </p:cNvPr>
          <p:cNvSpPr>
            <a:spLocks noGrp="1"/>
          </p:cNvSpPr>
          <p:nvPr>
            <p:ph idx="1"/>
          </p:nvPr>
        </p:nvSpPr>
        <p:spPr>
          <a:xfrm>
            <a:off x="803244" y="2638044"/>
            <a:ext cx="3063765" cy="3263206"/>
          </a:xfrm>
        </p:spPr>
        <p:txBody>
          <a:bodyPr vert="horz" lIns="91440" tIns="45720" rIns="91440" bIns="45720" rtlCol="0">
            <a:normAutofit/>
          </a:bodyPr>
          <a:lstStyle/>
          <a:p>
            <a:r>
              <a:rPr lang="nb-NO" err="1"/>
              <a:t>Lack</a:t>
            </a:r>
            <a:r>
              <a:rPr lang="nb-NO"/>
              <a:t> </a:t>
            </a:r>
            <a:r>
              <a:rPr lang="nb-NO" err="1"/>
              <a:t>of</a:t>
            </a:r>
            <a:r>
              <a:rPr lang="nb-NO"/>
              <a:t> </a:t>
            </a:r>
            <a:r>
              <a:rPr lang="nb-NO" err="1"/>
              <a:t>routing</a:t>
            </a:r>
          </a:p>
          <a:p>
            <a:r>
              <a:rPr lang="nb-NO" err="1"/>
              <a:t>Seemed</a:t>
            </a:r>
            <a:r>
              <a:rPr lang="nb-NO"/>
              <a:t> faster</a:t>
            </a:r>
          </a:p>
          <a:p>
            <a:r>
              <a:rPr lang="nb-NO" err="1"/>
              <a:t>Wanted</a:t>
            </a:r>
            <a:r>
              <a:rPr lang="nb-NO"/>
              <a:t> to </a:t>
            </a:r>
            <a:r>
              <a:rPr lang="nb-NO" err="1"/>
              <a:t>switch</a:t>
            </a:r>
          </a:p>
        </p:txBody>
      </p:sp>
      <p:sp>
        <p:nvSpPr>
          <p:cNvPr id="9" name="Rectangle 8">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ilde 3" descr="2+ Thousand Shortcoming Royalty-Free Images, Stock Photos &amp; Pictures |  Shutterstock">
            <a:extLst>
              <a:ext uri="{FF2B5EF4-FFF2-40B4-BE49-F238E27FC236}">
                <a16:creationId xmlns:a16="http://schemas.microsoft.com/office/drawing/2014/main" id="{C7061B89-777D-3D36-5609-F6361B71B5D5}"/>
              </a:ext>
            </a:extLst>
          </p:cNvPr>
          <p:cNvPicPr>
            <a:picLocks noChangeAspect="1"/>
          </p:cNvPicPr>
          <p:nvPr/>
        </p:nvPicPr>
        <p:blipFill>
          <a:blip r:embed="rId5"/>
          <a:stretch>
            <a:fillRect/>
          </a:stretch>
        </p:blipFill>
        <p:spPr>
          <a:xfrm>
            <a:off x="5705501" y="1293275"/>
            <a:ext cx="4462794" cy="4279392"/>
          </a:xfrm>
          <a:prstGeom prst="rect">
            <a:avLst/>
          </a:prstGeom>
        </p:spPr>
      </p:pic>
      <p:pic>
        <p:nvPicPr>
          <p:cNvPr id="33" name="Audio 32">
            <a:hlinkClick r:id="" action="ppaction://media"/>
            <a:extLst>
              <a:ext uri="{FF2B5EF4-FFF2-40B4-BE49-F238E27FC236}">
                <a16:creationId xmlns:a16="http://schemas.microsoft.com/office/drawing/2014/main" id="{049A3F0F-37F4-F998-D75E-8E7713799AC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71365369"/>
      </p:ext>
    </p:extLst>
  </p:cSld>
  <p:clrMapOvr>
    <a:masterClrMapping/>
  </p:clrMapOvr>
  <mc:AlternateContent xmlns:mc="http://schemas.openxmlformats.org/markup-compatibility/2006" xmlns:p14="http://schemas.microsoft.com/office/powerpoint/2010/main">
    <mc:Choice Requires="p14">
      <p:transition spd="slow" p14:dur="2000" advTm="48508"/>
    </mc:Choice>
    <mc:Fallback xmlns="">
      <p:transition spd="slow" advTm="48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822E6-22B7-F0C2-7CA4-1933BF9F987B}"/>
              </a:ext>
            </a:extLst>
          </p:cNvPr>
          <p:cNvSpPr>
            <a:spLocks noGrp="1"/>
          </p:cNvSpPr>
          <p:nvPr>
            <p:ph type="title"/>
          </p:nvPr>
        </p:nvSpPr>
        <p:spPr/>
        <p:txBody>
          <a:bodyPr/>
          <a:lstStyle/>
          <a:p>
            <a:r>
              <a:rPr lang="nb-NO"/>
              <a:t>IDATA-2306</a:t>
            </a:r>
          </a:p>
        </p:txBody>
      </p:sp>
      <p:sp>
        <p:nvSpPr>
          <p:cNvPr id="3" name="Content Placeholder 2">
            <a:extLst>
              <a:ext uri="{FF2B5EF4-FFF2-40B4-BE49-F238E27FC236}">
                <a16:creationId xmlns:a16="http://schemas.microsoft.com/office/drawing/2014/main" id="{EE3D7717-942E-D1DF-9608-1C617C2F25AD}"/>
              </a:ext>
            </a:extLst>
          </p:cNvPr>
          <p:cNvSpPr>
            <a:spLocks noGrp="1"/>
          </p:cNvSpPr>
          <p:nvPr>
            <p:ph idx="1"/>
          </p:nvPr>
        </p:nvSpPr>
        <p:spPr/>
        <p:txBody>
          <a:bodyPr/>
          <a:lstStyle/>
          <a:p>
            <a:endParaRPr lang="nb-NO"/>
          </a:p>
        </p:txBody>
      </p:sp>
      <p:pic>
        <p:nvPicPr>
          <p:cNvPr id="14" name="Audio 13">
            <a:hlinkClick r:id="" action="ppaction://media"/>
            <a:extLst>
              <a:ext uri="{FF2B5EF4-FFF2-40B4-BE49-F238E27FC236}">
                <a16:creationId xmlns:a16="http://schemas.microsoft.com/office/drawing/2014/main" id="{888DE121-F47B-DC19-10B9-C0FD2C4A032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61698424"/>
      </p:ext>
    </p:extLst>
  </p:cSld>
  <p:clrMapOvr>
    <a:masterClrMapping/>
  </p:clrMapOvr>
  <mc:AlternateContent xmlns:mc="http://schemas.openxmlformats.org/markup-compatibility/2006" xmlns:p14="http://schemas.microsoft.com/office/powerpoint/2010/main">
    <mc:Choice Requires="p14">
      <p:transition spd="slow" p14:dur="2000" advTm="2299"/>
    </mc:Choice>
    <mc:Fallback xmlns="">
      <p:transition spd="slow" advTm="2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0AAB84FB-794B-D084-07D3-98D3D785FB55}"/>
              </a:ext>
            </a:extLst>
          </p:cNvPr>
          <p:cNvPicPr>
            <a:picLocks noChangeAspect="1"/>
          </p:cNvPicPr>
          <p:nvPr/>
        </p:nvPicPr>
        <p:blipFill>
          <a:blip r:embed="rId5"/>
          <a:stretch>
            <a:fillRect/>
          </a:stretch>
        </p:blipFill>
        <p:spPr>
          <a:xfrm>
            <a:off x="1942333" y="0"/>
            <a:ext cx="10246972" cy="6858000"/>
          </a:xfrm>
          <a:prstGeom prst="rect">
            <a:avLst/>
          </a:prstGeom>
        </p:spPr>
      </p:pic>
      <p:sp>
        <p:nvSpPr>
          <p:cNvPr id="2" name="Title 1">
            <a:extLst>
              <a:ext uri="{FF2B5EF4-FFF2-40B4-BE49-F238E27FC236}">
                <a16:creationId xmlns:a16="http://schemas.microsoft.com/office/drawing/2014/main" id="{B3484849-61AE-6083-4513-F0BF319C71D4}"/>
              </a:ext>
            </a:extLst>
          </p:cNvPr>
          <p:cNvSpPr>
            <a:spLocks noGrp="1"/>
          </p:cNvSpPr>
          <p:nvPr>
            <p:ph type="title"/>
          </p:nvPr>
        </p:nvSpPr>
        <p:spPr>
          <a:xfrm>
            <a:off x="-2909" y="3533"/>
            <a:ext cx="4023638" cy="851016"/>
          </a:xfrm>
        </p:spPr>
        <p:txBody>
          <a:bodyPr>
            <a:normAutofit/>
          </a:bodyPr>
          <a:lstStyle/>
          <a:p>
            <a:r>
              <a:rPr lang="nb-NO"/>
              <a:t>Database </a:t>
            </a:r>
            <a:r>
              <a:rPr lang="nb-NO" err="1"/>
              <a:t>schema</a:t>
            </a:r>
            <a:r>
              <a:rPr lang="nb-NO"/>
              <a:t> </a:t>
            </a:r>
          </a:p>
        </p:txBody>
      </p:sp>
      <p:sp>
        <p:nvSpPr>
          <p:cNvPr id="3" name="Content Placeholder 2">
            <a:extLst>
              <a:ext uri="{FF2B5EF4-FFF2-40B4-BE49-F238E27FC236}">
                <a16:creationId xmlns:a16="http://schemas.microsoft.com/office/drawing/2014/main" id="{6CF9D090-671D-6DB1-5ACD-340E3C244071}"/>
              </a:ext>
            </a:extLst>
          </p:cNvPr>
          <p:cNvSpPr>
            <a:spLocks noGrp="1"/>
          </p:cNvSpPr>
          <p:nvPr>
            <p:ph idx="1"/>
          </p:nvPr>
        </p:nvSpPr>
        <p:spPr>
          <a:xfrm>
            <a:off x="-2909" y="1200635"/>
            <a:ext cx="2638183" cy="4028505"/>
          </a:xfrm>
        </p:spPr>
        <p:txBody>
          <a:bodyPr vert="horz" lIns="91440" tIns="45720" rIns="91440" bIns="45720" rtlCol="0" anchor="t">
            <a:normAutofit/>
          </a:bodyPr>
          <a:lstStyle/>
          <a:p>
            <a:r>
              <a:rPr lang="nb-NO"/>
              <a:t>14 </a:t>
            </a:r>
            <a:r>
              <a:rPr lang="nb-NO" err="1"/>
              <a:t>tables</a:t>
            </a:r>
            <a:endParaRPr lang="en-US" err="1"/>
          </a:p>
        </p:txBody>
      </p:sp>
      <p:pic>
        <p:nvPicPr>
          <p:cNvPr id="29" name="Audio 28">
            <a:hlinkClick r:id="" action="ppaction://media"/>
            <a:extLst>
              <a:ext uri="{FF2B5EF4-FFF2-40B4-BE49-F238E27FC236}">
                <a16:creationId xmlns:a16="http://schemas.microsoft.com/office/drawing/2014/main" id="{70408BD4-D501-E6CD-6A49-00DA4902C91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04881809"/>
      </p:ext>
    </p:extLst>
  </p:cSld>
  <p:clrMapOvr>
    <a:masterClrMapping/>
  </p:clrMapOvr>
  <mc:AlternateContent xmlns:mc="http://schemas.openxmlformats.org/markup-compatibility/2006" xmlns:p14="http://schemas.microsoft.com/office/powerpoint/2010/main">
    <mc:Choice Requires="p14">
      <p:transition spd="slow" p14:dur="2000" advTm="107526"/>
    </mc:Choice>
    <mc:Fallback xmlns="">
      <p:transition spd="slow" advTm="107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45">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E9E66-DC52-F4EC-9C11-F63C159F3A2E}"/>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nb-NO" sz="1700" dirty="0">
                <a:solidFill>
                  <a:srgbClr val="FFFFFF"/>
                </a:solidFill>
              </a:rPr>
              <a:t>API </a:t>
            </a:r>
            <a:r>
              <a:rPr lang="nb-NO" sz="1700" dirty="0" err="1">
                <a:solidFill>
                  <a:srgbClr val="FFFFFF"/>
                </a:solidFill>
              </a:rPr>
              <a:t>endpoint</a:t>
            </a:r>
            <a:r>
              <a:rPr lang="nb-NO" sz="1700" dirty="0">
                <a:solidFill>
                  <a:srgbClr val="FFFFFF"/>
                </a:solidFill>
              </a:rPr>
              <a:t> </a:t>
            </a:r>
            <a:r>
              <a:rPr lang="nb-NO" sz="1700" dirty="0" err="1">
                <a:solidFill>
                  <a:srgbClr val="FFFFFF"/>
                </a:solidFill>
              </a:rPr>
              <a:t>documentation</a:t>
            </a:r>
            <a:endParaRPr lang="nb-NO" sz="1700" dirty="0">
              <a:solidFill>
                <a:srgbClr val="FFFFFF"/>
              </a:solidFill>
            </a:endParaRPr>
          </a:p>
        </p:txBody>
      </p:sp>
      <p:sp>
        <p:nvSpPr>
          <p:cNvPr id="3" name="Content Placeholder 2">
            <a:extLst>
              <a:ext uri="{FF2B5EF4-FFF2-40B4-BE49-F238E27FC236}">
                <a16:creationId xmlns:a16="http://schemas.microsoft.com/office/drawing/2014/main" id="{B576E322-BB5E-637E-5B94-88427320DDA4}"/>
              </a:ext>
            </a:extLst>
          </p:cNvPr>
          <p:cNvSpPr>
            <a:spLocks noGrp="1"/>
          </p:cNvSpPr>
          <p:nvPr>
            <p:ph idx="1"/>
          </p:nvPr>
        </p:nvSpPr>
        <p:spPr>
          <a:xfrm>
            <a:off x="5591695" y="1402080"/>
            <a:ext cx="5320696" cy="4053840"/>
          </a:xfrm>
        </p:spPr>
        <p:txBody>
          <a:bodyPr vert="horz" lIns="91440" tIns="45720" rIns="91440" bIns="45720" rtlCol="0" anchor="ctr">
            <a:normAutofit/>
          </a:bodyPr>
          <a:lstStyle/>
          <a:p>
            <a:endParaRPr lang="nb-NO"/>
          </a:p>
          <a:p>
            <a:pPr marL="0" indent="0">
              <a:buNone/>
            </a:pPr>
            <a:br>
              <a:rPr lang="nb-NO"/>
            </a:br>
            <a:endParaRPr lang="nb-NO"/>
          </a:p>
        </p:txBody>
      </p:sp>
      <p:pic>
        <p:nvPicPr>
          <p:cNvPr id="6" name="Picture 5" descr="A close up of a sign&#10;&#10;AI-generated content may be incorrect.">
            <a:extLst>
              <a:ext uri="{FF2B5EF4-FFF2-40B4-BE49-F238E27FC236}">
                <a16:creationId xmlns:a16="http://schemas.microsoft.com/office/drawing/2014/main" id="{8A977F99-A2CF-7C21-0EF4-005E762A0262}"/>
              </a:ext>
            </a:extLst>
          </p:cNvPr>
          <p:cNvPicPr>
            <a:picLocks noChangeAspect="1"/>
          </p:cNvPicPr>
          <p:nvPr/>
        </p:nvPicPr>
        <p:blipFill>
          <a:blip r:embed="rId5"/>
          <a:stretch>
            <a:fillRect/>
          </a:stretch>
        </p:blipFill>
        <p:spPr>
          <a:xfrm>
            <a:off x="5267476" y="3126392"/>
            <a:ext cx="5334000" cy="581025"/>
          </a:xfrm>
          <a:prstGeom prst="rect">
            <a:avLst/>
          </a:prstGeom>
        </p:spPr>
      </p:pic>
      <p:pic>
        <p:nvPicPr>
          <p:cNvPr id="7" name="Picture 6" descr="A white rectangular sign with black text&#10;&#10;AI-generated content may be incorrect.">
            <a:extLst>
              <a:ext uri="{FF2B5EF4-FFF2-40B4-BE49-F238E27FC236}">
                <a16:creationId xmlns:a16="http://schemas.microsoft.com/office/drawing/2014/main" id="{B0CA696A-7CD5-DAB3-3CA7-70D9839D8E6E}"/>
              </a:ext>
            </a:extLst>
          </p:cNvPr>
          <p:cNvPicPr>
            <a:picLocks noChangeAspect="1"/>
          </p:cNvPicPr>
          <p:nvPr/>
        </p:nvPicPr>
        <p:blipFill>
          <a:blip r:embed="rId6"/>
          <a:stretch>
            <a:fillRect/>
          </a:stretch>
        </p:blipFill>
        <p:spPr>
          <a:xfrm>
            <a:off x="5209949" y="2335063"/>
            <a:ext cx="5400675" cy="542925"/>
          </a:xfrm>
          <a:prstGeom prst="rect">
            <a:avLst/>
          </a:prstGeom>
        </p:spPr>
      </p:pic>
      <p:pic>
        <p:nvPicPr>
          <p:cNvPr id="11" name="Picture 10" descr="A close up of a sign&#10;&#10;AI-generated content may be incorrect.">
            <a:extLst>
              <a:ext uri="{FF2B5EF4-FFF2-40B4-BE49-F238E27FC236}">
                <a16:creationId xmlns:a16="http://schemas.microsoft.com/office/drawing/2014/main" id="{EC3773B3-8DBB-EA82-885D-4B8848A26BB2}"/>
              </a:ext>
            </a:extLst>
          </p:cNvPr>
          <p:cNvPicPr>
            <a:picLocks noChangeAspect="1"/>
          </p:cNvPicPr>
          <p:nvPr/>
        </p:nvPicPr>
        <p:blipFill>
          <a:blip r:embed="rId7"/>
          <a:stretch>
            <a:fillRect/>
          </a:stretch>
        </p:blipFill>
        <p:spPr>
          <a:xfrm>
            <a:off x="4931455" y="1585156"/>
            <a:ext cx="5667375" cy="542925"/>
          </a:xfrm>
          <a:prstGeom prst="rect">
            <a:avLst/>
          </a:prstGeom>
        </p:spPr>
      </p:pic>
      <p:pic>
        <p:nvPicPr>
          <p:cNvPr id="13" name="Picture 12" descr="A close up of a text&#10;&#10;AI-generated content may be incorrect.">
            <a:extLst>
              <a:ext uri="{FF2B5EF4-FFF2-40B4-BE49-F238E27FC236}">
                <a16:creationId xmlns:a16="http://schemas.microsoft.com/office/drawing/2014/main" id="{12EF1469-FDEF-BE48-851E-13D6664C20FC}"/>
              </a:ext>
            </a:extLst>
          </p:cNvPr>
          <p:cNvPicPr>
            <a:picLocks noChangeAspect="1"/>
          </p:cNvPicPr>
          <p:nvPr/>
        </p:nvPicPr>
        <p:blipFill>
          <a:blip r:embed="rId8"/>
          <a:stretch>
            <a:fillRect/>
          </a:stretch>
        </p:blipFill>
        <p:spPr>
          <a:xfrm>
            <a:off x="4655531" y="859442"/>
            <a:ext cx="5953125" cy="542925"/>
          </a:xfrm>
          <a:prstGeom prst="rect">
            <a:avLst/>
          </a:prstGeom>
        </p:spPr>
      </p:pic>
      <p:sp>
        <p:nvSpPr>
          <p:cNvPr id="14" name="TextBox 13">
            <a:extLst>
              <a:ext uri="{FF2B5EF4-FFF2-40B4-BE49-F238E27FC236}">
                <a16:creationId xmlns:a16="http://schemas.microsoft.com/office/drawing/2014/main" id="{43C06E37-1C22-9811-9490-906F45E9386D}"/>
              </a:ext>
            </a:extLst>
          </p:cNvPr>
          <p:cNvSpPr txBox="1"/>
          <p:nvPr/>
        </p:nvSpPr>
        <p:spPr>
          <a:xfrm>
            <a:off x="5208211" y="4034971"/>
            <a:ext cx="53678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9"/>
              </a:rPr>
              <a:t>Swagger documentation</a:t>
            </a:r>
            <a:endParaRPr lang="en-US"/>
          </a:p>
        </p:txBody>
      </p:sp>
      <p:pic>
        <p:nvPicPr>
          <p:cNvPr id="15" name="Audio 14">
            <a:hlinkClick r:id="" action="ppaction://media"/>
            <a:extLst>
              <a:ext uri="{FF2B5EF4-FFF2-40B4-BE49-F238E27FC236}">
                <a16:creationId xmlns:a16="http://schemas.microsoft.com/office/drawing/2014/main" id="{37E030BE-0FCF-7399-9E07-C1EC4AC8F4F8}"/>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80876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29"/>
    </mc:Choice>
    <mc:Fallback xmlns="">
      <p:transition spd="slow" advTm="2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99F0B7-214A-A6E0-B847-12DD6BB95BD2}"/>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nb-NO" dirty="0">
                <a:solidFill>
                  <a:schemeClr val="bg1"/>
                </a:solidFill>
              </a:rPr>
              <a:t>User </a:t>
            </a:r>
            <a:r>
              <a:rPr lang="nb-NO" dirty="0" err="1">
                <a:solidFill>
                  <a:schemeClr val="bg1"/>
                </a:solidFill>
              </a:rPr>
              <a:t>roles</a:t>
            </a:r>
            <a:endParaRPr lang="nb-NO" dirty="0">
              <a:solidFill>
                <a:schemeClr val="bg1"/>
              </a:solidFill>
            </a:endParaRPr>
          </a:p>
        </p:txBody>
      </p:sp>
      <p:sp>
        <p:nvSpPr>
          <p:cNvPr id="3" name="Content Placeholder 2">
            <a:extLst>
              <a:ext uri="{FF2B5EF4-FFF2-40B4-BE49-F238E27FC236}">
                <a16:creationId xmlns:a16="http://schemas.microsoft.com/office/drawing/2014/main" id="{44924292-1E24-95FA-8390-83E904947F7F}"/>
              </a:ext>
            </a:extLst>
          </p:cNvPr>
          <p:cNvSpPr>
            <a:spLocks noGrp="1"/>
          </p:cNvSpPr>
          <p:nvPr>
            <p:ph idx="1"/>
          </p:nvPr>
        </p:nvSpPr>
        <p:spPr>
          <a:xfrm>
            <a:off x="643468" y="2638044"/>
            <a:ext cx="3363974" cy="3415622"/>
          </a:xfrm>
        </p:spPr>
        <p:txBody>
          <a:bodyPr vert="horz" lIns="91440" tIns="45720" rIns="91440" bIns="45720" rtlCol="0">
            <a:normAutofit/>
          </a:bodyPr>
          <a:lstStyle/>
          <a:p>
            <a:r>
              <a:rPr lang="nb-NO">
                <a:solidFill>
                  <a:schemeClr val="bg1"/>
                </a:solidFill>
              </a:rPr>
              <a:t>Visitor</a:t>
            </a:r>
          </a:p>
          <a:p>
            <a:r>
              <a:rPr lang="nb-NO">
                <a:solidFill>
                  <a:schemeClr val="bg1"/>
                </a:solidFill>
              </a:rPr>
              <a:t>User</a:t>
            </a:r>
          </a:p>
          <a:p>
            <a:r>
              <a:rPr lang="nb-NO">
                <a:solidFill>
                  <a:schemeClr val="bg1"/>
                </a:solidFill>
              </a:rPr>
              <a:t>Admin</a:t>
            </a:r>
          </a:p>
        </p:txBody>
      </p:sp>
      <p:pic>
        <p:nvPicPr>
          <p:cNvPr id="4" name="Bilde 3" descr="What Are WordPress User Roles: All You Need to Know">
            <a:extLst>
              <a:ext uri="{FF2B5EF4-FFF2-40B4-BE49-F238E27FC236}">
                <a16:creationId xmlns:a16="http://schemas.microsoft.com/office/drawing/2014/main" id="{1287719C-ADE4-0DDF-EE72-E4F863784507}"/>
              </a:ext>
            </a:extLst>
          </p:cNvPr>
          <p:cNvPicPr>
            <a:picLocks noChangeAspect="1"/>
          </p:cNvPicPr>
          <p:nvPr/>
        </p:nvPicPr>
        <p:blipFill>
          <a:blip r:embed="rId5"/>
          <a:stretch>
            <a:fillRect/>
          </a:stretch>
        </p:blipFill>
        <p:spPr>
          <a:xfrm>
            <a:off x="5297763" y="1785874"/>
            <a:ext cx="6250769" cy="3125384"/>
          </a:xfrm>
          <a:prstGeom prst="rect">
            <a:avLst/>
          </a:prstGeom>
        </p:spPr>
      </p:pic>
      <p:pic>
        <p:nvPicPr>
          <p:cNvPr id="22" name="Audio 21">
            <a:hlinkClick r:id="" action="ppaction://media"/>
            <a:extLst>
              <a:ext uri="{FF2B5EF4-FFF2-40B4-BE49-F238E27FC236}">
                <a16:creationId xmlns:a16="http://schemas.microsoft.com/office/drawing/2014/main" id="{373988B1-E1B4-B8DC-5365-1A42150DFA6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3907595"/>
      </p:ext>
    </p:extLst>
  </p:cSld>
  <p:clrMapOvr>
    <a:masterClrMapping/>
  </p:clrMapOvr>
  <mc:AlternateContent xmlns:mc="http://schemas.openxmlformats.org/markup-compatibility/2006" xmlns:p14="http://schemas.microsoft.com/office/powerpoint/2010/main">
    <mc:Choice Requires="p14">
      <p:transition spd="slow" p14:dur="2000" advTm="58323"/>
    </mc:Choice>
    <mc:Fallback xmlns="">
      <p:transition spd="slow" advTm="58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041AB2-A9B4-4D3F-B120-38E7860A8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334" y="804334"/>
            <a:ext cx="10583332" cy="5249332"/>
          </a:xfrm>
          <a:prstGeom prst="rect">
            <a:avLst/>
          </a:prstGeom>
          <a:solidFill>
            <a:srgbClr val="FFFFFF"/>
          </a:solidFill>
          <a:ln w="190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lassholder for innhold 3" descr="Et bilde som inneholder skjermbilde, diagram, design&#10;&#10;KI-generert innhold kan være feil.">
            <a:extLst>
              <a:ext uri="{FF2B5EF4-FFF2-40B4-BE49-F238E27FC236}">
                <a16:creationId xmlns:a16="http://schemas.microsoft.com/office/drawing/2014/main" id="{07D081B4-3E45-39D7-D4E6-C67EC92231F3}"/>
              </a:ext>
            </a:extLst>
          </p:cNvPr>
          <p:cNvPicPr>
            <a:picLocks noGrp="1" noChangeAspect="1"/>
          </p:cNvPicPr>
          <p:nvPr>
            <p:ph idx="1"/>
          </p:nvPr>
        </p:nvPicPr>
        <p:blipFill>
          <a:blip r:embed="rId4"/>
          <a:stretch>
            <a:fillRect/>
          </a:stretch>
        </p:blipFill>
        <p:spPr>
          <a:xfrm>
            <a:off x="1126236" y="1205031"/>
            <a:ext cx="9939528" cy="4447938"/>
          </a:xfrm>
          <a:prstGeom prst="rect">
            <a:avLst/>
          </a:prstGeom>
        </p:spPr>
      </p:pic>
      <p:pic>
        <p:nvPicPr>
          <p:cNvPr id="10" name="Audio 9">
            <a:hlinkClick r:id="" action="ppaction://media"/>
            <a:extLst>
              <a:ext uri="{FF2B5EF4-FFF2-40B4-BE49-F238E27FC236}">
                <a16:creationId xmlns:a16="http://schemas.microsoft.com/office/drawing/2014/main" id="{97D2D016-60DA-91E6-1332-2FF9899D004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70532551"/>
      </p:ext>
    </p:extLst>
  </p:cSld>
  <p:clrMapOvr>
    <a:masterClrMapping/>
  </p:clrMapOvr>
  <mc:AlternateContent xmlns:mc="http://schemas.openxmlformats.org/markup-compatibility/2006" xmlns:p14="http://schemas.microsoft.com/office/powerpoint/2010/main">
    <mc:Choice Requires="p14">
      <p:transition spd="slow" p14:dur="2000" advTm="5942"/>
    </mc:Choice>
    <mc:Fallback xmlns="">
      <p:transition spd="slow" advTm="5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D7CE-80FD-2BBE-AA3D-43EDBD007086}"/>
              </a:ext>
            </a:extLst>
          </p:cNvPr>
          <p:cNvSpPr>
            <a:spLocks noGrp="1"/>
          </p:cNvSpPr>
          <p:nvPr>
            <p:ph type="title"/>
          </p:nvPr>
        </p:nvSpPr>
        <p:spPr/>
        <p:txBody>
          <a:bodyPr/>
          <a:lstStyle/>
          <a:p>
            <a:r>
              <a:rPr lang="en-US" dirty="0"/>
              <a:t>Demo of the functionality</a:t>
            </a:r>
            <a:endParaRPr lang="nb-NO" dirty="0"/>
          </a:p>
        </p:txBody>
      </p:sp>
      <p:sp>
        <p:nvSpPr>
          <p:cNvPr id="3" name="Content Placeholder 2">
            <a:extLst>
              <a:ext uri="{FF2B5EF4-FFF2-40B4-BE49-F238E27FC236}">
                <a16:creationId xmlns:a16="http://schemas.microsoft.com/office/drawing/2014/main" id="{AB5D54FC-7AEB-C887-29CD-8AB83815460A}"/>
              </a:ext>
            </a:extLst>
          </p:cNvPr>
          <p:cNvSpPr>
            <a:spLocks noGrp="1"/>
          </p:cNvSpPr>
          <p:nvPr>
            <p:ph idx="1"/>
          </p:nvPr>
        </p:nvSpPr>
        <p:spPr/>
        <p:txBody>
          <a:bodyPr vert="horz" lIns="91440" tIns="45720" rIns="91440" bIns="45720" rtlCol="0" anchor="t">
            <a:normAutofit/>
          </a:bodyPr>
          <a:lstStyle/>
          <a:p>
            <a:r>
              <a:rPr lang="nb-NO"/>
              <a:t>Video showcase</a:t>
            </a:r>
          </a:p>
        </p:txBody>
      </p:sp>
      <p:pic>
        <p:nvPicPr>
          <p:cNvPr id="20" name="Audio 19">
            <a:hlinkClick r:id="" action="ppaction://media"/>
            <a:extLst>
              <a:ext uri="{FF2B5EF4-FFF2-40B4-BE49-F238E27FC236}">
                <a16:creationId xmlns:a16="http://schemas.microsoft.com/office/drawing/2014/main" id="{70DC9FD6-6AE3-C75C-6D00-2904BA1B0C1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45780112"/>
      </p:ext>
    </p:extLst>
  </p:cSld>
  <p:clrMapOvr>
    <a:masterClrMapping/>
  </p:clrMapOvr>
  <mc:AlternateContent xmlns:mc="http://schemas.openxmlformats.org/markup-compatibility/2006" xmlns:p14="http://schemas.microsoft.com/office/powerpoint/2010/main">
    <mc:Choice Requires="p14">
      <p:transition spd="slow" p14:dur="2000" advTm="2857"/>
    </mc:Choice>
    <mc:Fallback xmlns="">
      <p:transition spd="slow" advTm="2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3DAC3-0EB7-E6FA-2A15-AB92CBDCB9B9}"/>
              </a:ext>
            </a:extLst>
          </p:cNvPr>
          <p:cNvSpPr>
            <a:spLocks noGrp="1"/>
          </p:cNvSpPr>
          <p:nvPr>
            <p:ph type="title"/>
          </p:nvPr>
        </p:nvSpPr>
        <p:spPr/>
        <p:txBody>
          <a:bodyPr/>
          <a:lstStyle/>
          <a:p>
            <a:r>
              <a:rPr lang="nb-NO" dirty="0"/>
              <a:t>Tests</a:t>
            </a:r>
          </a:p>
        </p:txBody>
      </p:sp>
      <p:sp>
        <p:nvSpPr>
          <p:cNvPr id="3" name="Content Placeholder 2">
            <a:extLst>
              <a:ext uri="{FF2B5EF4-FFF2-40B4-BE49-F238E27FC236}">
                <a16:creationId xmlns:a16="http://schemas.microsoft.com/office/drawing/2014/main" id="{216BD0B6-B69C-1CF0-93E7-CC09072FB99F}"/>
              </a:ext>
            </a:extLst>
          </p:cNvPr>
          <p:cNvSpPr>
            <a:spLocks noGrp="1"/>
          </p:cNvSpPr>
          <p:nvPr>
            <p:ph idx="1"/>
          </p:nvPr>
        </p:nvSpPr>
        <p:spPr/>
        <p:txBody>
          <a:bodyPr vert="horz" lIns="91440" tIns="45720" rIns="91440" bIns="45720" rtlCol="0" anchor="t">
            <a:normAutofit/>
          </a:bodyPr>
          <a:lstStyle/>
          <a:p>
            <a:r>
              <a:rPr lang="nb-NO"/>
              <a:t>Postman</a:t>
            </a:r>
            <a:endParaRPr lang="en-US"/>
          </a:p>
        </p:txBody>
      </p:sp>
      <p:pic>
        <p:nvPicPr>
          <p:cNvPr id="6" name="Audio 5">
            <a:hlinkClick r:id="" action="ppaction://media"/>
            <a:extLst>
              <a:ext uri="{FF2B5EF4-FFF2-40B4-BE49-F238E27FC236}">
                <a16:creationId xmlns:a16="http://schemas.microsoft.com/office/drawing/2014/main" id="{17953454-CA04-3E68-B270-BAEA38CFE40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3568181"/>
      </p:ext>
    </p:extLst>
  </p:cSld>
  <p:clrMapOvr>
    <a:masterClrMapping/>
  </p:clrMapOvr>
  <mc:AlternateContent xmlns:mc="http://schemas.openxmlformats.org/markup-compatibility/2006" xmlns:p14="http://schemas.microsoft.com/office/powerpoint/2010/main">
    <mc:Choice Requires="p14">
      <p:transition spd="slow" p14:dur="2000" advTm="3823"/>
    </mc:Choice>
    <mc:Fallback xmlns="">
      <p:transition spd="slow" advTm="3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8BD42D-8300-5A2C-B5C4-9EF9F92FF0A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nb-NO" sz="2600" err="1">
                <a:solidFill>
                  <a:schemeClr val="bg1"/>
                </a:solidFill>
              </a:rPr>
              <a:t>Work</a:t>
            </a:r>
            <a:r>
              <a:rPr lang="nb-NO" sz="2600">
                <a:solidFill>
                  <a:schemeClr val="bg1"/>
                </a:solidFill>
              </a:rPr>
              <a:t> methodology</a:t>
            </a:r>
          </a:p>
        </p:txBody>
      </p:sp>
      <p:graphicFrame>
        <p:nvGraphicFramePr>
          <p:cNvPr id="5" name="Content Placeholder 2">
            <a:extLst>
              <a:ext uri="{FF2B5EF4-FFF2-40B4-BE49-F238E27FC236}">
                <a16:creationId xmlns:a16="http://schemas.microsoft.com/office/drawing/2014/main" id="{8D9F5AF7-72F4-BD77-1825-94C926FB7251}"/>
              </a:ext>
            </a:extLst>
          </p:cNvPr>
          <p:cNvGraphicFramePr>
            <a:graphicFrameLocks noGrp="1"/>
          </p:cNvGraphicFramePr>
          <p:nvPr>
            <p:ph idx="1"/>
            <p:extLst>
              <p:ext uri="{D42A27DB-BD31-4B8C-83A1-F6EECF244321}">
                <p14:modId xmlns:p14="http://schemas.microsoft.com/office/powerpoint/2010/main" val="2464348595"/>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 name="Audio 19">
            <a:hlinkClick r:id="" action="ppaction://media"/>
            <a:extLst>
              <a:ext uri="{FF2B5EF4-FFF2-40B4-BE49-F238E27FC236}">
                <a16:creationId xmlns:a16="http://schemas.microsoft.com/office/drawing/2014/main" id="{95BDA3E0-D9F3-08EE-97D1-0C5E245ED949}"/>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54487799"/>
      </p:ext>
    </p:extLst>
  </p:cSld>
  <p:clrMapOvr>
    <a:masterClrMapping/>
  </p:clrMapOvr>
  <mc:AlternateContent xmlns:mc="http://schemas.openxmlformats.org/markup-compatibility/2006" xmlns:p14="http://schemas.microsoft.com/office/powerpoint/2010/main">
    <mc:Choice Requires="p14">
      <p:transition spd="slow" p14:dur="2000" advTm="37877"/>
    </mc:Choice>
    <mc:Fallback xmlns="">
      <p:transition spd="slow" advTm="37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13838D-D794-5325-2FAD-67A65ABD0833}"/>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nb-NO" dirty="0" err="1">
                <a:solidFill>
                  <a:schemeClr val="bg1"/>
                </a:solidFill>
              </a:rPr>
              <a:t>Extras</a:t>
            </a:r>
            <a:endParaRPr lang="nb-NO" dirty="0">
              <a:solidFill>
                <a:schemeClr val="bg1"/>
              </a:solidFill>
            </a:endParaRPr>
          </a:p>
        </p:txBody>
      </p:sp>
      <p:sp>
        <p:nvSpPr>
          <p:cNvPr id="3" name="Content Placeholder 2">
            <a:extLst>
              <a:ext uri="{FF2B5EF4-FFF2-40B4-BE49-F238E27FC236}">
                <a16:creationId xmlns:a16="http://schemas.microsoft.com/office/drawing/2014/main" id="{36095C25-608B-34EC-C3DC-8B5C5AB8F882}"/>
              </a:ext>
            </a:extLst>
          </p:cNvPr>
          <p:cNvSpPr>
            <a:spLocks noGrp="1"/>
          </p:cNvSpPr>
          <p:nvPr>
            <p:ph idx="1"/>
          </p:nvPr>
        </p:nvSpPr>
        <p:spPr>
          <a:xfrm>
            <a:off x="643468" y="2638044"/>
            <a:ext cx="3363974" cy="3415622"/>
          </a:xfrm>
        </p:spPr>
        <p:txBody>
          <a:bodyPr vert="horz" lIns="91440" tIns="45720" rIns="91440" bIns="45720" rtlCol="0">
            <a:normAutofit/>
          </a:bodyPr>
          <a:lstStyle/>
          <a:p>
            <a:r>
              <a:rPr lang="nb-NO">
                <a:solidFill>
                  <a:schemeClr val="bg1"/>
                </a:solidFill>
              </a:rPr>
              <a:t>Dummy data</a:t>
            </a:r>
          </a:p>
          <a:p>
            <a:r>
              <a:rPr lang="nb-NO">
                <a:solidFill>
                  <a:schemeClr val="bg1"/>
                </a:solidFill>
              </a:rPr>
              <a:t>Admin can create roles and assign them</a:t>
            </a:r>
          </a:p>
        </p:txBody>
      </p:sp>
      <p:pic>
        <p:nvPicPr>
          <p:cNvPr id="4" name="Picture 3" descr="A screenshot of a computer&#10;&#10;AI-generated content may be incorrect.">
            <a:extLst>
              <a:ext uri="{FF2B5EF4-FFF2-40B4-BE49-F238E27FC236}">
                <a16:creationId xmlns:a16="http://schemas.microsoft.com/office/drawing/2014/main" id="{A1866981-93FB-9631-6740-EC94C26358B3}"/>
              </a:ext>
            </a:extLst>
          </p:cNvPr>
          <p:cNvPicPr>
            <a:picLocks noChangeAspect="1"/>
          </p:cNvPicPr>
          <p:nvPr/>
        </p:nvPicPr>
        <p:blipFill>
          <a:blip r:embed="rId4"/>
          <a:stretch>
            <a:fillRect/>
          </a:stretch>
        </p:blipFill>
        <p:spPr>
          <a:xfrm>
            <a:off x="5370832" y="634111"/>
            <a:ext cx="6250769" cy="2172142"/>
          </a:xfrm>
          <a:prstGeom prst="rect">
            <a:avLst/>
          </a:prstGeom>
        </p:spPr>
      </p:pic>
      <p:pic>
        <p:nvPicPr>
          <p:cNvPr id="6" name="Picture 5" descr="A screenshot of a computer screen&#10;&#10;AI-generated content may be incorrect.">
            <a:extLst>
              <a:ext uri="{FF2B5EF4-FFF2-40B4-BE49-F238E27FC236}">
                <a16:creationId xmlns:a16="http://schemas.microsoft.com/office/drawing/2014/main" id="{A234B139-685D-B12D-2DC3-E7D32ECD50B6}"/>
              </a:ext>
            </a:extLst>
          </p:cNvPr>
          <p:cNvPicPr>
            <a:picLocks noChangeAspect="1"/>
          </p:cNvPicPr>
          <p:nvPr/>
        </p:nvPicPr>
        <p:blipFill>
          <a:blip r:embed="rId5"/>
          <a:stretch>
            <a:fillRect/>
          </a:stretch>
        </p:blipFill>
        <p:spPr>
          <a:xfrm>
            <a:off x="5058297" y="3433633"/>
            <a:ext cx="6877050" cy="2600325"/>
          </a:xfrm>
          <a:prstGeom prst="rect">
            <a:avLst/>
          </a:prstGeom>
        </p:spPr>
      </p:pic>
      <p:pic>
        <p:nvPicPr>
          <p:cNvPr id="14" name="Audio 13">
            <a:hlinkClick r:id="" action="ppaction://media"/>
            <a:extLst>
              <a:ext uri="{FF2B5EF4-FFF2-40B4-BE49-F238E27FC236}">
                <a16:creationId xmlns:a16="http://schemas.microsoft.com/office/drawing/2014/main" id="{17A866F5-4457-C5FE-7AE0-B9A39B15EA6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62269226"/>
      </p:ext>
    </p:extLst>
  </p:cSld>
  <p:clrMapOvr>
    <a:masterClrMapping/>
  </p:clrMapOvr>
  <mc:AlternateContent xmlns:mc="http://schemas.openxmlformats.org/markup-compatibility/2006" xmlns:p14="http://schemas.microsoft.com/office/powerpoint/2010/main">
    <mc:Choice Requires="p14">
      <p:transition spd="slow" p14:dur="2000" advTm="40474"/>
    </mc:Choice>
    <mc:Fallback xmlns="">
      <p:transition spd="slow" advTm="40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A misty river">
            <a:extLst>
              <a:ext uri="{FF2B5EF4-FFF2-40B4-BE49-F238E27FC236}">
                <a16:creationId xmlns:a16="http://schemas.microsoft.com/office/drawing/2014/main" id="{DF6AB11B-834F-1033-F790-6CB8A6FB0C2E}"/>
              </a:ext>
            </a:extLst>
          </p:cNvPr>
          <p:cNvPicPr>
            <a:picLocks noChangeAspect="1"/>
          </p:cNvPicPr>
          <p:nvPr/>
        </p:nvPicPr>
        <p:blipFill>
          <a:blip r:embed="rId5"/>
          <a:srcRect t="1573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B63565E-97B1-530C-F95E-3D2B5D544106}"/>
              </a:ext>
            </a:extLst>
          </p:cNvPr>
          <p:cNvSpPr>
            <a:spLocks noGrp="1"/>
          </p:cNvSpPr>
          <p:nvPr>
            <p:ph type="title"/>
          </p:nvPr>
        </p:nvSpPr>
        <p:spPr>
          <a:xfrm>
            <a:off x="2231136" y="5045160"/>
            <a:ext cx="7729728"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dirty="0">
                <a:solidFill>
                  <a:srgbClr val="FFFFFF"/>
                </a:solidFill>
                <a:latin typeface="+mj-lt"/>
                <a:ea typeface="+mj-ea"/>
                <a:cs typeface="+mj-cs"/>
              </a:rPr>
              <a:t>Reflection</a:t>
            </a:r>
          </a:p>
        </p:txBody>
      </p:sp>
      <p:sp>
        <p:nvSpPr>
          <p:cNvPr id="9" name="Rectangle 8">
            <a:extLst>
              <a:ext uri="{FF2B5EF4-FFF2-40B4-BE49-F238E27FC236}">
                <a16:creationId xmlns:a16="http://schemas.microsoft.com/office/drawing/2014/main" id="{A70E44F7-1AE7-45C1-BB2F-447BC47E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4880568"/>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Audio 17">
            <a:hlinkClick r:id="" action="ppaction://media"/>
            <a:extLst>
              <a:ext uri="{FF2B5EF4-FFF2-40B4-BE49-F238E27FC236}">
                <a16:creationId xmlns:a16="http://schemas.microsoft.com/office/drawing/2014/main" id="{1F72BADE-3B37-E154-A36C-F476FCC3826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68468025"/>
      </p:ext>
    </p:extLst>
  </p:cSld>
  <p:clrMapOvr>
    <a:masterClrMapping/>
  </p:clrMapOvr>
  <mc:AlternateContent xmlns:mc="http://schemas.openxmlformats.org/markup-compatibility/2006" xmlns:p14="http://schemas.microsoft.com/office/powerpoint/2010/main">
    <mc:Choice Requires="p14">
      <p:transition spd="slow" p14:dur="2000" advTm="50286"/>
    </mc:Choice>
    <mc:Fallback xmlns="">
      <p:transition spd="slow" advTm="50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Hengelås på datamaskinhovedkort">
            <a:extLst>
              <a:ext uri="{FF2B5EF4-FFF2-40B4-BE49-F238E27FC236}">
                <a16:creationId xmlns:a16="http://schemas.microsoft.com/office/drawing/2014/main" id="{1F2FA7E6-C4CC-CB50-ABFD-57D9427045D5}"/>
              </a:ext>
            </a:extLst>
          </p:cNvPr>
          <p:cNvPicPr>
            <a:picLocks noChangeAspect="1"/>
          </p:cNvPicPr>
          <p:nvPr/>
        </p:nvPicPr>
        <p:blipFill>
          <a:blip r:embed="rId5"/>
          <a:srcRect r="26639" b="4"/>
          <a:stretch>
            <a:fillRect/>
          </a:stretch>
        </p:blipFill>
        <p:spPr>
          <a:xfrm>
            <a:off x="20" y="10"/>
            <a:ext cx="7537684" cy="6857990"/>
          </a:xfrm>
          <a:prstGeom prst="rect">
            <a:avLst/>
          </a:prstGeom>
        </p:spPr>
      </p:pic>
      <p:sp>
        <p:nvSpPr>
          <p:cNvPr id="2" name="Title 1">
            <a:extLst>
              <a:ext uri="{FF2B5EF4-FFF2-40B4-BE49-F238E27FC236}">
                <a16:creationId xmlns:a16="http://schemas.microsoft.com/office/drawing/2014/main" id="{0F44D609-8D05-2A50-8735-5402638FF97E}"/>
              </a:ext>
            </a:extLst>
          </p:cNvPr>
          <p:cNvSpPr>
            <a:spLocks noGrp="1"/>
          </p:cNvSpPr>
          <p:nvPr>
            <p:ph type="title"/>
          </p:nvPr>
        </p:nvSpPr>
        <p:spPr>
          <a:xfrm>
            <a:off x="804672" y="2844368"/>
            <a:ext cx="5928360" cy="1188720"/>
          </a:xfrm>
          <a:solidFill>
            <a:schemeClr val="bg1">
              <a:alpha val="80000"/>
            </a:schemeClr>
          </a:solidFill>
          <a:ln>
            <a:solidFill>
              <a:schemeClr val="tx1">
                <a:lumMod val="75000"/>
                <a:lumOff val="25000"/>
              </a:schemeClr>
            </a:solidFill>
          </a:ln>
        </p:spPr>
        <p:txBody>
          <a:bodyPr>
            <a:normAutofit/>
          </a:bodyPr>
          <a:lstStyle/>
          <a:p>
            <a:r>
              <a:rPr lang="nb-NO" dirty="0">
                <a:solidFill>
                  <a:schemeClr val="tx1">
                    <a:lumMod val="85000"/>
                    <a:lumOff val="15000"/>
                  </a:schemeClr>
                </a:solidFill>
              </a:rPr>
              <a:t>Problems </a:t>
            </a:r>
            <a:r>
              <a:rPr lang="nb-NO" dirty="0" err="1">
                <a:solidFill>
                  <a:schemeClr val="tx1">
                    <a:lumMod val="85000"/>
                    <a:lumOff val="15000"/>
                  </a:schemeClr>
                </a:solidFill>
              </a:rPr>
              <a:t>with</a:t>
            </a:r>
            <a:r>
              <a:rPr lang="nb-NO" dirty="0">
                <a:solidFill>
                  <a:schemeClr val="tx1">
                    <a:lumMod val="85000"/>
                    <a:lumOff val="15000"/>
                  </a:schemeClr>
                </a:solidFill>
              </a:rPr>
              <a:t> </a:t>
            </a:r>
            <a:r>
              <a:rPr lang="nb-NO" dirty="0" err="1">
                <a:solidFill>
                  <a:schemeClr val="tx1">
                    <a:lumMod val="85000"/>
                    <a:lumOff val="15000"/>
                  </a:schemeClr>
                </a:solidFill>
              </a:rPr>
              <a:t>https</a:t>
            </a:r>
            <a:endParaRPr lang="nb-NO" dirty="0">
              <a:solidFill>
                <a:schemeClr val="tx1">
                  <a:lumMod val="85000"/>
                  <a:lumOff val="15000"/>
                </a:schemeClr>
              </a:solidFill>
            </a:endParaRPr>
          </a:p>
        </p:txBody>
      </p:sp>
      <p:sp>
        <p:nvSpPr>
          <p:cNvPr id="9" name="Rectangle 8">
            <a:extLst>
              <a:ext uri="{FF2B5EF4-FFF2-40B4-BE49-F238E27FC236}">
                <a16:creationId xmlns:a16="http://schemas.microsoft.com/office/drawing/2014/main" id="{68D8C857-9447-4941-8520-9A44A926F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66D56D-0BEC-B93D-B3CB-42C1A59364C9}"/>
              </a:ext>
            </a:extLst>
          </p:cNvPr>
          <p:cNvSpPr>
            <a:spLocks noGrp="1"/>
          </p:cNvSpPr>
          <p:nvPr>
            <p:ph idx="1"/>
          </p:nvPr>
        </p:nvSpPr>
        <p:spPr>
          <a:xfrm>
            <a:off x="8242273" y="973600"/>
            <a:ext cx="3374136" cy="4924280"/>
          </a:xfrm>
        </p:spPr>
        <p:txBody>
          <a:bodyPr anchor="ctr">
            <a:normAutofit/>
          </a:bodyPr>
          <a:lstStyle/>
          <a:p>
            <a:endParaRPr lang="nb-NO">
              <a:solidFill>
                <a:srgbClr val="FFFFFF"/>
              </a:solidFill>
            </a:endParaRPr>
          </a:p>
        </p:txBody>
      </p:sp>
      <p:pic>
        <p:nvPicPr>
          <p:cNvPr id="15" name="Audio 14">
            <a:hlinkClick r:id="" action="ppaction://media"/>
            <a:extLst>
              <a:ext uri="{FF2B5EF4-FFF2-40B4-BE49-F238E27FC236}">
                <a16:creationId xmlns:a16="http://schemas.microsoft.com/office/drawing/2014/main" id="{9A10A26C-20AE-5236-4B77-061DD699592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41005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1328"/>
    </mc:Choice>
    <mc:Fallback xmlns="">
      <p:transition spd="slow" advTm="51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AD264-C72E-792F-0F60-F7EAB42A39F3}"/>
              </a:ext>
            </a:extLst>
          </p:cNvPr>
          <p:cNvSpPr>
            <a:spLocks noGrp="1"/>
          </p:cNvSpPr>
          <p:nvPr>
            <p:ph type="title"/>
          </p:nvPr>
        </p:nvSpPr>
        <p:spPr>
          <a:xfrm>
            <a:off x="804672" y="964692"/>
            <a:ext cx="3066937" cy="1188720"/>
          </a:xfrm>
        </p:spPr>
        <p:txBody>
          <a:bodyPr>
            <a:normAutofit/>
          </a:bodyPr>
          <a:lstStyle/>
          <a:p>
            <a:r>
              <a:rPr lang="nb-NO" sz="2000"/>
              <a:t>Architecture </a:t>
            </a:r>
          </a:p>
        </p:txBody>
      </p:sp>
      <p:sp>
        <p:nvSpPr>
          <p:cNvPr id="3" name="Content Placeholder 2">
            <a:extLst>
              <a:ext uri="{FF2B5EF4-FFF2-40B4-BE49-F238E27FC236}">
                <a16:creationId xmlns:a16="http://schemas.microsoft.com/office/drawing/2014/main" id="{7C9D3AC4-C00A-7BD8-A119-26AED16B0B56}"/>
              </a:ext>
            </a:extLst>
          </p:cNvPr>
          <p:cNvSpPr>
            <a:spLocks noGrp="1"/>
          </p:cNvSpPr>
          <p:nvPr>
            <p:ph idx="1"/>
          </p:nvPr>
        </p:nvSpPr>
        <p:spPr>
          <a:xfrm>
            <a:off x="803244" y="2638044"/>
            <a:ext cx="3063765" cy="3263206"/>
          </a:xfrm>
        </p:spPr>
        <p:txBody>
          <a:bodyPr vert="horz" lIns="91440" tIns="45720" rIns="91440" bIns="45720" rtlCol="0">
            <a:normAutofit/>
          </a:bodyPr>
          <a:lstStyle/>
          <a:p>
            <a:r>
              <a:rPr lang="nb-NO" err="1">
                <a:ea typeface="+mn-lt"/>
                <a:cs typeface="+mn-lt"/>
              </a:rPr>
              <a:t>Decoupled</a:t>
            </a:r>
            <a:endParaRPr lang="nb-NO">
              <a:ea typeface="+mn-lt"/>
              <a:cs typeface="+mn-lt"/>
            </a:endParaRPr>
          </a:p>
          <a:p>
            <a:r>
              <a:rPr lang="en-US"/>
              <a:t>NTNU server</a:t>
            </a:r>
          </a:p>
          <a:p>
            <a:r>
              <a:rPr lang="nb-NO" err="1">
                <a:ea typeface="+mn-lt"/>
                <a:cs typeface="+mn-lt"/>
              </a:rPr>
              <a:t>Authentication</a:t>
            </a:r>
            <a:r>
              <a:rPr lang="nb-NO">
                <a:ea typeface="+mn-lt"/>
                <a:cs typeface="+mn-lt"/>
              </a:rPr>
              <a:t> (JWT)</a:t>
            </a:r>
          </a:p>
          <a:p>
            <a:r>
              <a:rPr lang="nb-NO" err="1">
                <a:ea typeface="+mn-lt"/>
                <a:cs typeface="+mn-lt"/>
              </a:rPr>
              <a:t>Mysql</a:t>
            </a:r>
            <a:endParaRPr lang="nb-NO" err="1"/>
          </a:p>
        </p:txBody>
      </p:sp>
      <p:sp>
        <p:nvSpPr>
          <p:cNvPr id="9" name="Rectangle 8">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computer&#10;&#10;AI-generated content may be incorrect.">
            <a:extLst>
              <a:ext uri="{FF2B5EF4-FFF2-40B4-BE49-F238E27FC236}">
                <a16:creationId xmlns:a16="http://schemas.microsoft.com/office/drawing/2014/main" id="{CCB7B630-B457-4DB4-06E5-BF0C47037BB7}"/>
              </a:ext>
            </a:extLst>
          </p:cNvPr>
          <p:cNvPicPr>
            <a:picLocks noChangeAspect="1"/>
          </p:cNvPicPr>
          <p:nvPr/>
        </p:nvPicPr>
        <p:blipFill>
          <a:blip r:embed="rId5"/>
          <a:stretch>
            <a:fillRect/>
          </a:stretch>
        </p:blipFill>
        <p:spPr>
          <a:xfrm>
            <a:off x="3691253" y="1292826"/>
            <a:ext cx="8132062" cy="4606861"/>
          </a:xfrm>
          <a:prstGeom prst="rect">
            <a:avLst/>
          </a:prstGeom>
        </p:spPr>
      </p:pic>
      <p:pic>
        <p:nvPicPr>
          <p:cNvPr id="8" name="Audio 7">
            <a:hlinkClick r:id="" action="ppaction://media"/>
            <a:extLst>
              <a:ext uri="{FF2B5EF4-FFF2-40B4-BE49-F238E27FC236}">
                <a16:creationId xmlns:a16="http://schemas.microsoft.com/office/drawing/2014/main" id="{9FEF6628-D489-D826-CE9E-AF0FED8FEF1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86458491"/>
      </p:ext>
    </p:extLst>
  </p:cSld>
  <p:clrMapOvr>
    <a:masterClrMapping/>
  </p:clrMapOvr>
  <mc:AlternateContent xmlns:mc="http://schemas.openxmlformats.org/markup-compatibility/2006" xmlns:p14="http://schemas.microsoft.com/office/powerpoint/2010/main">
    <mc:Choice Requires="p14">
      <p:transition spd="slow" p14:dur="2000" advTm="29683"/>
    </mc:Choice>
    <mc:Fallback xmlns="">
      <p:transition spd="slow" advTm="29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B1E3D-7448-7EB1-D515-499DFD7BE555}"/>
              </a:ext>
            </a:extLst>
          </p:cNvPr>
          <p:cNvSpPr>
            <a:spLocks noGrp="1"/>
          </p:cNvSpPr>
          <p:nvPr>
            <p:ph type="title"/>
          </p:nvPr>
        </p:nvSpPr>
        <p:spPr/>
        <p:txBody>
          <a:bodyPr/>
          <a:lstStyle/>
          <a:p>
            <a:r>
              <a:rPr lang="nb-NO"/>
              <a:t>Design </a:t>
            </a:r>
            <a:r>
              <a:rPr lang="nb-NO" err="1"/>
              <a:t>decisions</a:t>
            </a:r>
            <a:r>
              <a:rPr lang="nb-NO"/>
              <a:t> and </a:t>
            </a:r>
            <a:r>
              <a:rPr lang="nb-NO" err="1"/>
              <a:t>agreements</a:t>
            </a:r>
            <a:r>
              <a:rPr lang="nb-NO"/>
              <a:t> </a:t>
            </a:r>
          </a:p>
        </p:txBody>
      </p:sp>
      <p:sp>
        <p:nvSpPr>
          <p:cNvPr id="3" name="Content Placeholder 2">
            <a:extLst>
              <a:ext uri="{FF2B5EF4-FFF2-40B4-BE49-F238E27FC236}">
                <a16:creationId xmlns:a16="http://schemas.microsoft.com/office/drawing/2014/main" id="{F6E70695-0B82-F8A5-C971-8C3887E64BDF}"/>
              </a:ext>
            </a:extLst>
          </p:cNvPr>
          <p:cNvSpPr>
            <a:spLocks noGrp="1"/>
          </p:cNvSpPr>
          <p:nvPr>
            <p:ph idx="1"/>
          </p:nvPr>
        </p:nvSpPr>
        <p:spPr/>
        <p:txBody>
          <a:bodyPr vert="horz" lIns="91440" tIns="45720" rIns="91440" bIns="45720" rtlCol="0" anchor="t">
            <a:normAutofit/>
          </a:bodyPr>
          <a:lstStyle/>
          <a:p>
            <a:r>
              <a:rPr lang="nb-NO" dirty="0" err="1"/>
              <a:t>Roundtrips</a:t>
            </a:r>
            <a:endParaRPr lang="nb-NO" dirty="0"/>
          </a:p>
          <a:p>
            <a:r>
              <a:rPr lang="nb-NO" dirty="0" err="1"/>
              <a:t>Default</a:t>
            </a:r>
            <a:r>
              <a:rPr lang="nb-NO" dirty="0"/>
              <a:t> </a:t>
            </a:r>
            <a:r>
              <a:rPr lang="nb-NO" dirty="0" err="1"/>
              <a:t>flights</a:t>
            </a:r>
            <a:endParaRPr lang="nb-NO" dirty="0"/>
          </a:p>
        </p:txBody>
      </p:sp>
      <p:pic>
        <p:nvPicPr>
          <p:cNvPr id="8" name="Audio 7">
            <a:hlinkClick r:id="" action="ppaction://media"/>
            <a:extLst>
              <a:ext uri="{FF2B5EF4-FFF2-40B4-BE49-F238E27FC236}">
                <a16:creationId xmlns:a16="http://schemas.microsoft.com/office/drawing/2014/main" id="{05342D44-39AA-9577-9BC9-DDCFD4BC8DF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26593230"/>
      </p:ext>
    </p:extLst>
  </p:cSld>
  <p:clrMapOvr>
    <a:masterClrMapping/>
  </p:clrMapOvr>
  <mc:AlternateContent xmlns:mc="http://schemas.openxmlformats.org/markup-compatibility/2006" xmlns:p14="http://schemas.microsoft.com/office/powerpoint/2010/main">
    <mc:Choice Requires="p14">
      <p:transition spd="slow" p14:dur="2000" advTm="36401"/>
    </mc:Choice>
    <mc:Fallback xmlns="">
      <p:transition spd="slow" advTm="36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B3BF30-88B6-E472-0FB9-8080F9C27185}"/>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nb-NO" sz="2600" dirty="0">
                <a:solidFill>
                  <a:schemeClr val="bg1"/>
                </a:solidFill>
              </a:rPr>
              <a:t>Design</a:t>
            </a:r>
          </a:p>
        </p:txBody>
      </p:sp>
      <p:graphicFrame>
        <p:nvGraphicFramePr>
          <p:cNvPr id="5" name="Content Placeholder 2">
            <a:extLst>
              <a:ext uri="{FF2B5EF4-FFF2-40B4-BE49-F238E27FC236}">
                <a16:creationId xmlns:a16="http://schemas.microsoft.com/office/drawing/2014/main" id="{5CA06534-7415-4436-AD0A-06D58BE38F5B}"/>
              </a:ext>
            </a:extLst>
          </p:cNvPr>
          <p:cNvGraphicFramePr>
            <a:graphicFrameLocks noGrp="1"/>
          </p:cNvGraphicFramePr>
          <p:nvPr>
            <p:ph idx="1"/>
            <p:extLst>
              <p:ext uri="{D42A27DB-BD31-4B8C-83A1-F6EECF244321}">
                <p14:modId xmlns:p14="http://schemas.microsoft.com/office/powerpoint/2010/main" val="2108884537"/>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Audio 14">
            <a:hlinkClick r:id="" action="ppaction://media"/>
            <a:extLst>
              <a:ext uri="{FF2B5EF4-FFF2-40B4-BE49-F238E27FC236}">
                <a16:creationId xmlns:a16="http://schemas.microsoft.com/office/drawing/2014/main" id="{765CB160-401D-700C-CC1F-7192172C49B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25448651"/>
      </p:ext>
    </p:extLst>
  </p:cSld>
  <p:clrMapOvr>
    <a:masterClrMapping/>
  </p:clrMapOvr>
  <mc:AlternateContent xmlns:mc="http://schemas.openxmlformats.org/markup-compatibility/2006" xmlns:p14="http://schemas.microsoft.com/office/powerpoint/2010/main">
    <mc:Choice Requires="p14">
      <p:transition spd="slow" p14:dur="2000" advTm="46227"/>
    </mc:Choice>
    <mc:Fallback xmlns="">
      <p:transition spd="slow" advTm="46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ABD984-E353-DED1-ABD4-397456554737}"/>
              </a:ext>
            </a:extLst>
          </p:cNvPr>
          <p:cNvPicPr>
            <a:picLocks noChangeAspect="1"/>
          </p:cNvPicPr>
          <p:nvPr/>
        </p:nvPicPr>
        <p:blipFill>
          <a:blip r:embed="rId4"/>
          <a:stretch>
            <a:fillRect/>
          </a:stretch>
        </p:blipFill>
        <p:spPr>
          <a:xfrm>
            <a:off x="984439" y="985209"/>
            <a:ext cx="4789827" cy="4887579"/>
          </a:xfrm>
          <a:prstGeom prst="rect">
            <a:avLst/>
          </a:prstGeom>
        </p:spPr>
      </p:pic>
      <p:cxnSp>
        <p:nvCxnSpPr>
          <p:cNvPr id="10" name="Straight Connector 9">
            <a:extLst>
              <a:ext uri="{FF2B5EF4-FFF2-40B4-BE49-F238E27FC236}">
                <a16:creationId xmlns:a16="http://schemas.microsoft.com/office/drawing/2014/main" id="{516F97B9-23C6-4EF1-AED7-D5E3C26A64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BC228F7-9A16-D6CA-109B-6DB4ABF1CB5C}"/>
              </a:ext>
            </a:extLst>
          </p:cNvPr>
          <p:cNvPicPr>
            <a:picLocks noChangeAspect="1"/>
          </p:cNvPicPr>
          <p:nvPr/>
        </p:nvPicPr>
        <p:blipFill>
          <a:blip r:embed="rId5"/>
          <a:stretch>
            <a:fillRect/>
          </a:stretch>
        </p:blipFill>
        <p:spPr>
          <a:xfrm>
            <a:off x="6417734" y="1959166"/>
            <a:ext cx="4799456" cy="2939666"/>
          </a:xfrm>
          <a:prstGeom prst="rect">
            <a:avLst/>
          </a:prstGeom>
        </p:spPr>
      </p:pic>
      <p:pic>
        <p:nvPicPr>
          <p:cNvPr id="11" name="Audio 10">
            <a:hlinkClick r:id="" action="ppaction://media"/>
            <a:extLst>
              <a:ext uri="{FF2B5EF4-FFF2-40B4-BE49-F238E27FC236}">
                <a16:creationId xmlns:a16="http://schemas.microsoft.com/office/drawing/2014/main" id="{CBB100D6-C07C-25DB-C5D7-9D1B6F27C08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90232614"/>
      </p:ext>
    </p:extLst>
  </p:cSld>
  <p:clrMapOvr>
    <a:masterClrMapping/>
  </p:clrMapOvr>
  <mc:AlternateContent xmlns:mc="http://schemas.openxmlformats.org/markup-compatibility/2006" xmlns:p14="http://schemas.microsoft.com/office/powerpoint/2010/main">
    <mc:Choice Requires="p14">
      <p:transition spd="slow" p14:dur="2000" advTm="5257"/>
    </mc:Choice>
    <mc:Fallback xmlns="">
      <p:transition spd="slow" advTm="5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760B8A6-C92B-95C9-FD7B-3A3DD4C2A900}"/>
              </a:ext>
            </a:extLst>
          </p:cNvPr>
          <p:cNvSpPr>
            <a:spLocks noGrp="1"/>
          </p:cNvSpPr>
          <p:nvPr>
            <p:ph type="title"/>
          </p:nvPr>
        </p:nvSpPr>
        <p:spPr/>
        <p:txBody>
          <a:bodyPr/>
          <a:lstStyle/>
          <a:p>
            <a:r>
              <a:rPr lang="nb-NO"/>
              <a:t>Don Normann</a:t>
            </a:r>
          </a:p>
        </p:txBody>
      </p:sp>
      <p:sp>
        <p:nvSpPr>
          <p:cNvPr id="3" name="Plassholder for innhold 2">
            <a:extLst>
              <a:ext uri="{FF2B5EF4-FFF2-40B4-BE49-F238E27FC236}">
                <a16:creationId xmlns:a16="http://schemas.microsoft.com/office/drawing/2014/main" id="{C966EB66-E8A8-8E0E-B970-F2F5249DF614}"/>
              </a:ext>
            </a:extLst>
          </p:cNvPr>
          <p:cNvSpPr>
            <a:spLocks noGrp="1"/>
          </p:cNvSpPr>
          <p:nvPr>
            <p:ph idx="1"/>
          </p:nvPr>
        </p:nvSpPr>
        <p:spPr/>
        <p:txBody>
          <a:bodyPr vert="horz" lIns="91440" tIns="45720" rIns="91440" bIns="45720" rtlCol="0" anchor="t">
            <a:normAutofit/>
          </a:bodyPr>
          <a:lstStyle/>
          <a:p>
            <a:r>
              <a:rPr lang="en-US" sz="1200" b="1">
                <a:solidFill>
                  <a:srgbClr val="000000"/>
                </a:solidFill>
                <a:latin typeface="Aptos"/>
              </a:rPr>
              <a:t>Visibility</a:t>
            </a:r>
          </a:p>
          <a:p>
            <a:r>
              <a:rPr lang="en-US" sz="1200" b="1">
                <a:solidFill>
                  <a:srgbClr val="000000"/>
                </a:solidFill>
                <a:latin typeface="Aptos"/>
              </a:rPr>
              <a:t>Feedback</a:t>
            </a:r>
          </a:p>
          <a:p>
            <a:r>
              <a:rPr lang="en-US" sz="1200" b="1">
                <a:solidFill>
                  <a:srgbClr val="000000"/>
                </a:solidFill>
                <a:latin typeface="Aptos"/>
              </a:rPr>
              <a:t>Constraints</a:t>
            </a:r>
          </a:p>
          <a:p>
            <a:r>
              <a:rPr lang="en-US" sz="1200" b="1">
                <a:solidFill>
                  <a:srgbClr val="000000"/>
                </a:solidFill>
                <a:latin typeface="Aptos"/>
              </a:rPr>
              <a:t>Mapping</a:t>
            </a:r>
          </a:p>
          <a:p>
            <a:r>
              <a:rPr lang="en-US" sz="1200" b="1">
                <a:solidFill>
                  <a:srgbClr val="000000"/>
                </a:solidFill>
                <a:latin typeface="Aptos"/>
              </a:rPr>
              <a:t>Consistency</a:t>
            </a:r>
          </a:p>
          <a:p>
            <a:r>
              <a:rPr lang="en-US" sz="1200" b="1">
                <a:solidFill>
                  <a:srgbClr val="000000"/>
                </a:solidFill>
                <a:latin typeface="Aptos"/>
              </a:rPr>
              <a:t>Affordance</a:t>
            </a:r>
          </a:p>
          <a:p>
            <a:endParaRPr lang="en-US" sz="1200" b="1">
              <a:solidFill>
                <a:srgbClr val="000000"/>
              </a:solidFill>
              <a:latin typeface="Aptos"/>
            </a:endParaRPr>
          </a:p>
          <a:p>
            <a:endParaRPr lang="en-US" sz="1200" b="1">
              <a:solidFill>
                <a:srgbClr val="000000"/>
              </a:solidFill>
              <a:latin typeface="Aptos"/>
            </a:endParaRPr>
          </a:p>
        </p:txBody>
      </p:sp>
      <p:pic>
        <p:nvPicPr>
          <p:cNvPr id="12" name="Audio 11">
            <a:hlinkClick r:id="" action="ppaction://media"/>
            <a:extLst>
              <a:ext uri="{FF2B5EF4-FFF2-40B4-BE49-F238E27FC236}">
                <a16:creationId xmlns:a16="http://schemas.microsoft.com/office/drawing/2014/main" id="{40EBD4D1-6BD1-B340-43B7-241D4EFBC76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04773960"/>
      </p:ext>
    </p:extLst>
  </p:cSld>
  <p:clrMapOvr>
    <a:masterClrMapping/>
  </p:clrMapOvr>
  <mc:AlternateContent xmlns:mc="http://schemas.openxmlformats.org/markup-compatibility/2006" xmlns:p14="http://schemas.microsoft.com/office/powerpoint/2010/main">
    <mc:Choice Requires="p14">
      <p:transition spd="slow" p14:dur="2000" advTm="62726"/>
    </mc:Choice>
    <mc:Fallback xmlns="">
      <p:transition spd="slow" advTm="62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3A85E-E51F-4069-DF3F-181DBC6FD0E6}"/>
              </a:ext>
            </a:extLst>
          </p:cNvPr>
          <p:cNvSpPr>
            <a:spLocks noGrp="1"/>
          </p:cNvSpPr>
          <p:nvPr>
            <p:ph type="title"/>
          </p:nvPr>
        </p:nvSpPr>
        <p:spPr/>
        <p:txBody>
          <a:bodyPr/>
          <a:lstStyle/>
          <a:p>
            <a:r>
              <a:rPr lang="nb-NO"/>
              <a:t>IDATA-2301</a:t>
            </a:r>
          </a:p>
        </p:txBody>
      </p:sp>
      <p:sp>
        <p:nvSpPr>
          <p:cNvPr id="3" name="Content Placeholder 2">
            <a:extLst>
              <a:ext uri="{FF2B5EF4-FFF2-40B4-BE49-F238E27FC236}">
                <a16:creationId xmlns:a16="http://schemas.microsoft.com/office/drawing/2014/main" id="{1AE9D083-39A2-244F-7A1C-FF98BD06C547}"/>
              </a:ext>
            </a:extLst>
          </p:cNvPr>
          <p:cNvSpPr>
            <a:spLocks noGrp="1"/>
          </p:cNvSpPr>
          <p:nvPr>
            <p:ph idx="1"/>
          </p:nvPr>
        </p:nvSpPr>
        <p:spPr/>
        <p:txBody>
          <a:bodyPr vert="horz" lIns="91440" tIns="45720" rIns="91440" bIns="45720" rtlCol="0" anchor="t">
            <a:normAutofit/>
          </a:bodyPr>
          <a:lstStyle/>
          <a:p>
            <a:endParaRPr lang="nb-NO"/>
          </a:p>
        </p:txBody>
      </p:sp>
      <p:pic>
        <p:nvPicPr>
          <p:cNvPr id="14" name="Audio 13">
            <a:hlinkClick r:id="" action="ppaction://media"/>
            <a:extLst>
              <a:ext uri="{FF2B5EF4-FFF2-40B4-BE49-F238E27FC236}">
                <a16:creationId xmlns:a16="http://schemas.microsoft.com/office/drawing/2014/main" id="{201CC805-49E6-FA29-B3F9-D8517C7C91D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44788052"/>
      </p:ext>
    </p:extLst>
  </p:cSld>
  <p:clrMapOvr>
    <a:masterClrMapping/>
  </p:clrMapOvr>
  <mc:AlternateContent xmlns:mc="http://schemas.openxmlformats.org/markup-compatibility/2006" xmlns:p14="http://schemas.microsoft.com/office/powerpoint/2010/main">
    <mc:Choice Requires="p14">
      <p:transition spd="slow" p14:dur="2000" advTm="3506"/>
    </mc:Choice>
    <mc:Fallback xmlns="">
      <p:transition spd="slow" advTm="3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TM10001115[[fn=Parcel]]</Template>
  <TotalTime>0</TotalTime>
  <Words>2434</Words>
  <Application>Microsoft Office PowerPoint</Application>
  <PresentationFormat>Widescreen</PresentationFormat>
  <Paragraphs>231</Paragraphs>
  <Slides>32</Slides>
  <Notes>20</Notes>
  <HiddenSlides>0</HiddenSlides>
  <MMClips>32</MMClips>
  <ScaleCrop>false</ScaleCrop>
  <HeadingPairs>
    <vt:vector size="4" baseType="variant">
      <vt:variant>
        <vt:lpstr>Tema</vt:lpstr>
      </vt:variant>
      <vt:variant>
        <vt:i4>1</vt:i4>
      </vt:variant>
      <vt:variant>
        <vt:lpstr>Lysbildetitler</vt:lpstr>
      </vt:variant>
      <vt:variant>
        <vt:i4>32</vt:i4>
      </vt:variant>
    </vt:vector>
  </HeadingPairs>
  <TitlesOfParts>
    <vt:vector size="33" baseType="lpstr">
      <vt:lpstr>Parcel</vt:lpstr>
      <vt:lpstr>Group 7</vt:lpstr>
      <vt:lpstr>Problem introducion</vt:lpstr>
      <vt:lpstr>Work methodology</vt:lpstr>
      <vt:lpstr>Architecture </vt:lpstr>
      <vt:lpstr>Design decisions and agreements </vt:lpstr>
      <vt:lpstr>Design</vt:lpstr>
      <vt:lpstr>PowerPoint-presentasjon</vt:lpstr>
      <vt:lpstr>Don Normann</vt:lpstr>
      <vt:lpstr>IDATA-2301</vt:lpstr>
      <vt:lpstr>Wireframes</vt:lpstr>
      <vt:lpstr>Front page</vt:lpstr>
      <vt:lpstr>Deals page</vt:lpstr>
      <vt:lpstr>About page</vt:lpstr>
      <vt:lpstr>Login page</vt:lpstr>
      <vt:lpstr>FavorItes page</vt:lpstr>
      <vt:lpstr>Shopping cart</vt:lpstr>
      <vt:lpstr>Demo of the functionality</vt:lpstr>
      <vt:lpstr>Responsiveness</vt:lpstr>
      <vt:lpstr>Accessibility and usability</vt:lpstr>
      <vt:lpstr>Extras</vt:lpstr>
      <vt:lpstr>Reflection</vt:lpstr>
      <vt:lpstr>Routing</vt:lpstr>
      <vt:lpstr>IDATA-2306</vt:lpstr>
      <vt:lpstr>Database schema </vt:lpstr>
      <vt:lpstr>API endpoint documentation</vt:lpstr>
      <vt:lpstr>User roles</vt:lpstr>
      <vt:lpstr>PowerPoint-presentasjon</vt:lpstr>
      <vt:lpstr>Demo of the functionality</vt:lpstr>
      <vt:lpstr>Tests</vt:lpstr>
      <vt:lpstr>Extras</vt:lpstr>
      <vt:lpstr>Reflection</vt:lpstr>
      <vt:lpstr>Problems with https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TobyWanKenobi MyMan</dc:creator>
  <cp:lastModifiedBy>Daniel Selbervik</cp:lastModifiedBy>
  <cp:revision>3</cp:revision>
  <dcterms:created xsi:type="dcterms:W3CDTF">2025-05-19T08:57:47Z</dcterms:created>
  <dcterms:modified xsi:type="dcterms:W3CDTF">2025-05-22T17:18:24Z</dcterms:modified>
</cp:coreProperties>
</file>